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333" r:id="rId2"/>
    <p:sldId id="331" r:id="rId3"/>
    <p:sldId id="315" r:id="rId4"/>
  </p:sldIdLst>
  <p:sldSz cx="16256000" cy="9145588"/>
  <p:notesSz cx="6858000" cy="9144000"/>
  <p:custDataLst>
    <p:tags r:id="rId7"/>
  </p:custDataLst>
  <p:defaultTextStyle>
    <a:defPPr>
      <a:defRPr lang="da-DK"/>
    </a:defPPr>
    <a:lvl1pPr marL="0" algn="l" defTabSz="1222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11109" algn="l" defTabSz="1222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22217" algn="l" defTabSz="1222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33326" algn="l" defTabSz="1222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44435" algn="l" defTabSz="1222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55544" algn="l" defTabSz="1222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66652" algn="l" defTabSz="1222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77761" algn="l" defTabSz="1222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88870" algn="l" defTabSz="1222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2">
          <p15:clr>
            <a:srgbClr val="A4A3A4"/>
          </p15:clr>
        </p15:guide>
        <p15:guide id="2" pos="512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931E"/>
    <a:srgbClr val="ABBC06"/>
    <a:srgbClr val="E28100"/>
    <a:srgbClr val="3C7E9E"/>
    <a:srgbClr val="D53215"/>
    <a:srgbClr val="7F7F7F"/>
    <a:srgbClr val="D0D8E8"/>
    <a:srgbClr val="FFFFFF"/>
    <a:srgbClr val="F79646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66" autoAdjust="0"/>
    <p:restoredTop sz="65134" autoAdjust="0"/>
  </p:normalViewPr>
  <p:slideViewPr>
    <p:cSldViewPr snapToGrid="0">
      <p:cViewPr varScale="1">
        <p:scale>
          <a:sx n="32" d="100"/>
          <a:sy n="32" d="100"/>
        </p:scale>
        <p:origin x="1716" y="60"/>
      </p:cViewPr>
      <p:guideLst>
        <p:guide orient="horz" pos="2882"/>
        <p:guide pos="5122"/>
      </p:guideLst>
    </p:cSldViewPr>
  </p:slideViewPr>
  <p:outlineViewPr>
    <p:cViewPr>
      <p:scale>
        <a:sx n="33" d="100"/>
        <a:sy n="33" d="100"/>
      </p:scale>
      <p:origin x="0" y="7507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64" d="100"/>
          <a:sy n="64" d="100"/>
        </p:scale>
        <p:origin x="-3130" y="-77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A407B2-1C2A-43DC-A65E-A52872FA80D1}" type="datetimeFigureOut">
              <a:rPr lang="da-DK" smtClean="0"/>
              <a:pPr/>
              <a:t>19-10-2016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443B30-BC28-40F6-A66E-220FC263391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621157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B057E0-FEDE-4C7D-91DE-32E149041D7E}" type="datetimeFigureOut">
              <a:rPr lang="da-DK" smtClean="0"/>
              <a:pPr/>
              <a:t>19-10-2016</a:t>
            </a:fld>
            <a:endParaRPr lang="da-DK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EDDCED-4F3B-47DD-A2B3-5F65674F1628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354773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2588" y="685800"/>
            <a:ext cx="6092825" cy="3429000"/>
          </a:xfrm>
          <a:ln/>
        </p:spPr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a-DK" dirty="0" smtClean="0"/>
          </a:p>
        </p:txBody>
      </p:sp>
    </p:spTree>
    <p:extLst>
      <p:ext uri="{BB962C8B-B14F-4D97-AF65-F5344CB8AC3E}">
        <p14:creationId xmlns:p14="http://schemas.microsoft.com/office/powerpoint/2010/main" val="15528907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EDDCED-4F3B-47DD-A2B3-5F65674F1628}" type="slidenum">
              <a:rPr lang="da-DK" smtClean="0"/>
              <a:pPr/>
              <a:t>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216248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68AF5-5AE7-40D8-9EF2-BA5EE939C69E}" type="datetimeFigureOut">
              <a:rPr lang="da-DK" smtClean="0"/>
              <a:pPr/>
              <a:t>19-10-2016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650B7-67A5-4A6E-944B-DBFCFD6D046C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010121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7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812802" y="8476612"/>
            <a:ext cx="3793067" cy="486919"/>
          </a:xfrm>
          <a:prstGeom prst="rect">
            <a:avLst/>
          </a:prstGeom>
        </p:spPr>
        <p:txBody>
          <a:bodyPr vert="horz" lIns="122222" tIns="61110" rIns="122222" bIns="6111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168AF5-5AE7-40D8-9EF2-BA5EE939C69E}" type="datetimeFigureOut">
              <a:rPr lang="da-DK" smtClean="0"/>
              <a:pPr/>
              <a:t>19-10-2016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5554138" y="8476612"/>
            <a:ext cx="5147731" cy="486919"/>
          </a:xfrm>
          <a:prstGeom prst="rect">
            <a:avLst/>
          </a:prstGeom>
        </p:spPr>
        <p:txBody>
          <a:bodyPr vert="horz" lIns="122222" tIns="61110" rIns="122222" bIns="6111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11650135" y="8476612"/>
            <a:ext cx="3793067" cy="486919"/>
          </a:xfrm>
          <a:prstGeom prst="rect">
            <a:avLst/>
          </a:prstGeom>
        </p:spPr>
        <p:txBody>
          <a:bodyPr vert="horz" lIns="122222" tIns="61110" rIns="122222" bIns="6111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A650B7-67A5-4A6E-944B-DBFCFD6D046C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247240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iming>
    <p:tnLst>
      <p:par>
        <p:cTn id="1" dur="indefinite" restart="never" nodeType="tmRoot"/>
      </p:par>
    </p:tnLst>
  </p:timing>
  <p:txStyles>
    <p:titleStyle>
      <a:lvl1pPr algn="ctr" defTabSz="1222217" rtl="0" eaLnBrk="1" latinLnBrk="0" hangingPunct="1">
        <a:spcBef>
          <a:spcPct val="0"/>
        </a:spcBef>
        <a:buNone/>
        <a:defRPr sz="5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8331" indent="-458331" algn="l" defTabSz="1222217" rtl="0" eaLnBrk="1" latinLnBrk="0" hangingPunct="1">
        <a:spcBef>
          <a:spcPct val="20000"/>
        </a:spcBef>
        <a:buFont typeface="Arial" pitchFamily="34" charset="0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1pPr>
      <a:lvl2pPr marL="993051" indent="-381942" algn="l" defTabSz="1222217" rtl="0" eaLnBrk="1" latinLnBrk="0" hangingPunct="1">
        <a:spcBef>
          <a:spcPct val="20000"/>
        </a:spcBef>
        <a:buFont typeface="Arial" pitchFamily="34" charset="0"/>
        <a:buChar char="–"/>
        <a:defRPr sz="3700" kern="1200">
          <a:solidFill>
            <a:schemeClr val="tx1"/>
          </a:solidFill>
          <a:latin typeface="+mn-lt"/>
          <a:ea typeface="+mn-ea"/>
          <a:cs typeface="+mn-cs"/>
        </a:defRPr>
      </a:lvl2pPr>
      <a:lvl3pPr marL="1527772" indent="-305555" algn="l" defTabSz="1222217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8881" indent="-305555" algn="l" defTabSz="1222217" rtl="0" eaLnBrk="1" latinLnBrk="0" hangingPunct="1">
        <a:spcBef>
          <a:spcPct val="20000"/>
        </a:spcBef>
        <a:buFont typeface="Arial" pitchFamily="34" charset="0"/>
        <a:buChar char="–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9990" indent="-305555" algn="l" defTabSz="1222217" rtl="0" eaLnBrk="1" latinLnBrk="0" hangingPunct="1">
        <a:spcBef>
          <a:spcPct val="20000"/>
        </a:spcBef>
        <a:buFont typeface="Arial" pitchFamily="34" charset="0"/>
        <a:buChar char="»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361099" indent="-305555" algn="l" defTabSz="122221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972207" indent="-305555" algn="l" defTabSz="122221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583316" indent="-305555" algn="l" defTabSz="122221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194425" indent="-305555" algn="l" defTabSz="122221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11109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22217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33326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44435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55544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66652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77761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88870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e 1"/>
          <p:cNvGrpSpPr/>
          <p:nvPr/>
        </p:nvGrpSpPr>
        <p:grpSpPr>
          <a:xfrm>
            <a:off x="2321238" y="4325648"/>
            <a:ext cx="9822301" cy="3766321"/>
            <a:chOff x="756039" y="5096574"/>
            <a:chExt cx="9822301" cy="3766321"/>
          </a:xfrm>
        </p:grpSpPr>
        <p:sp>
          <p:nvSpPr>
            <p:cNvPr id="15363" name="Tekstboks 9"/>
            <p:cNvSpPr txBox="1">
              <a:spLocks noChangeArrowheads="1"/>
            </p:cNvSpPr>
            <p:nvPr/>
          </p:nvSpPr>
          <p:spPr bwMode="auto">
            <a:xfrm>
              <a:off x="756039" y="5096574"/>
              <a:ext cx="9805676" cy="1311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da-DK" sz="8000" dirty="0" smtClean="0">
                  <a:solidFill>
                    <a:srgbClr val="9BBB59"/>
                  </a:solidFill>
                  <a:latin typeface="Aharoni" pitchFamily="2" charset="-79"/>
                  <a:cs typeface="Aharoni" pitchFamily="2" charset="-79"/>
                </a:rPr>
                <a:t>Peter</a:t>
              </a:r>
              <a:endParaRPr lang="da-DK" sz="8000" dirty="0">
                <a:solidFill>
                  <a:srgbClr val="9BBB59"/>
                </a:solidFill>
                <a:latin typeface="Aharoni" pitchFamily="2" charset="-79"/>
                <a:cs typeface="Aharoni" pitchFamily="2" charset="-79"/>
              </a:endParaRPr>
            </a:p>
          </p:txBody>
        </p:sp>
        <p:sp>
          <p:nvSpPr>
            <p:cNvPr id="15364" name="Tekstboks 10"/>
            <p:cNvSpPr txBox="1">
              <a:spLocks noChangeArrowheads="1"/>
            </p:cNvSpPr>
            <p:nvPr/>
          </p:nvSpPr>
          <p:spPr bwMode="auto">
            <a:xfrm>
              <a:off x="772664" y="6139124"/>
              <a:ext cx="9805676" cy="1311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da-DK" sz="8000" dirty="0" smtClean="0">
                  <a:solidFill>
                    <a:srgbClr val="7F7F7F"/>
                  </a:solidFill>
                  <a:latin typeface="Aharoni"/>
                  <a:ea typeface="Aharoni"/>
                  <a:cs typeface="Aharoni"/>
                </a:rPr>
                <a:t>Kraljic</a:t>
              </a:r>
              <a:endParaRPr lang="da-DK" sz="8000" dirty="0">
                <a:latin typeface="Calibri" pitchFamily="34" charset="0"/>
              </a:endParaRPr>
            </a:p>
          </p:txBody>
        </p:sp>
        <p:sp>
          <p:nvSpPr>
            <p:cNvPr id="15365" name="Tekstboks 11"/>
            <p:cNvSpPr txBox="1">
              <a:spLocks noChangeArrowheads="1"/>
            </p:cNvSpPr>
            <p:nvPr/>
          </p:nvSpPr>
          <p:spPr bwMode="auto">
            <a:xfrm>
              <a:off x="772665" y="7293235"/>
              <a:ext cx="8270894" cy="15696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nb-NO" sz="32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Ph.D. fra Teknisk Universitet i Hannover og MBA fra INSEAD</a:t>
              </a:r>
              <a:endParaRPr lang="nb-NO" sz="3200" b="1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  <a:p>
              <a:r>
                <a:rPr lang="nb-NO" sz="32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Født 1939</a:t>
              </a:r>
              <a:endParaRPr lang="da-DK" sz="3200" b="1" dirty="0">
                <a:latin typeface="Calibri" pitchFamily="34" charset="0"/>
              </a:endParaRPr>
            </a:p>
          </p:txBody>
        </p:sp>
      </p:grpSp>
      <p:sp>
        <p:nvSpPr>
          <p:cNvPr id="15369" name="Text Box 8"/>
          <p:cNvSpPr txBox="1">
            <a:spLocks noChangeArrowheads="1"/>
          </p:cNvSpPr>
          <p:nvPr/>
        </p:nvSpPr>
        <p:spPr bwMode="auto">
          <a:xfrm>
            <a:off x="2337864" y="1736779"/>
            <a:ext cx="988184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914400">
              <a:spcBef>
                <a:spcPct val="50000"/>
              </a:spcBef>
            </a:pPr>
            <a:r>
              <a:rPr lang="da-DK" sz="48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Kraljics</a:t>
            </a:r>
            <a:r>
              <a:rPr lang="da-DK" sz="4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 Model</a:t>
            </a:r>
            <a:endParaRPr lang="da-DK" sz="4800" b="1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Billede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042"/>
          <a:stretch/>
        </p:blipFill>
        <p:spPr>
          <a:xfrm>
            <a:off x="1910847" y="7286097"/>
            <a:ext cx="6932217" cy="1806371"/>
          </a:xfrm>
          <a:prstGeom prst="rect">
            <a:avLst/>
          </a:prstGeom>
        </p:spPr>
      </p:pic>
      <p:sp>
        <p:nvSpPr>
          <p:cNvPr id="9" name="Rektangel 6"/>
          <p:cNvSpPr/>
          <p:nvPr/>
        </p:nvSpPr>
        <p:spPr>
          <a:xfrm>
            <a:off x="353400" y="5664011"/>
            <a:ext cx="16255999" cy="3139624"/>
          </a:xfrm>
          <a:prstGeom prst="rect">
            <a:avLst/>
          </a:prstGeom>
        </p:spPr>
        <p:txBody>
          <a:bodyPr wrap="square" lIns="122222" tIns="61110" rIns="122222" bIns="61110">
            <a:spAutoFit/>
          </a:bodyPr>
          <a:lstStyle/>
          <a:p>
            <a:pPr algn="ctr"/>
            <a:endParaRPr lang="da-DK" sz="7200" dirty="0">
              <a:solidFill>
                <a:schemeClr val="tx1">
                  <a:lumMod val="85000"/>
                  <a:lumOff val="15000"/>
                </a:schemeClr>
              </a:solidFill>
              <a:latin typeface="Myriad Web Pro" pitchFamily="34" charset="0"/>
              <a:cs typeface="Aharoni" pitchFamily="2" charset="-79"/>
            </a:endParaRPr>
          </a:p>
          <a:p>
            <a:pPr algn="ctr"/>
            <a:endParaRPr lang="da-DK" sz="4800" b="1" dirty="0" smtClean="0">
              <a:solidFill>
                <a:schemeClr val="tx1">
                  <a:lumMod val="85000"/>
                  <a:lumOff val="15000"/>
                </a:schemeClr>
              </a:solidFill>
              <a:latin typeface="Myriad Web Pro" pitchFamily="34" charset="0"/>
              <a:cs typeface="Aharoni" pitchFamily="2" charset="-79"/>
            </a:endParaRPr>
          </a:p>
          <a:p>
            <a:pPr algn="ctr"/>
            <a:endParaRPr lang="da-DK" sz="4000" b="1" dirty="0">
              <a:solidFill>
                <a:schemeClr val="tx1">
                  <a:lumMod val="85000"/>
                  <a:lumOff val="15000"/>
                </a:schemeClr>
              </a:solidFill>
              <a:latin typeface="Myriad Web Pro" pitchFamily="34" charset="0"/>
              <a:cs typeface="Aharoni" pitchFamily="2" charset="-79"/>
            </a:endParaRPr>
          </a:p>
          <a:p>
            <a:pPr algn="ctr"/>
            <a:r>
              <a:rPr lang="da-DK" sz="3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Myriad Web Pro" pitchFamily="34" charset="0"/>
                <a:cs typeface="Aharoni" pitchFamily="2" charset="-79"/>
              </a:rPr>
              <a:t>www.ForklarMigLige.dk</a:t>
            </a:r>
          </a:p>
        </p:txBody>
      </p:sp>
    </p:spTree>
    <p:extLst>
      <p:ext uri="{BB962C8B-B14F-4D97-AF65-F5344CB8AC3E}">
        <p14:creationId xmlns:p14="http://schemas.microsoft.com/office/powerpoint/2010/main" val="307075665"/>
      </p:ext>
    </p:extLst>
  </p:cSld>
  <p:clrMapOvr>
    <a:masterClrMapping/>
  </p:clrMapOvr>
  <p:transition advClick="0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felt 3"/>
          <p:cNvSpPr txBox="1"/>
          <p:nvPr/>
        </p:nvSpPr>
        <p:spPr>
          <a:xfrm>
            <a:off x="2743200" y="7132320"/>
            <a:ext cx="51663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b="1" dirty="0" smtClean="0"/>
              <a:t>Kompleksitet af leverandørmarkedet</a:t>
            </a:r>
            <a:endParaRPr lang="da-DK" b="1" dirty="0"/>
          </a:p>
        </p:txBody>
      </p:sp>
      <p:sp>
        <p:nvSpPr>
          <p:cNvPr id="5" name="Tekstfelt 4"/>
          <p:cNvSpPr txBox="1"/>
          <p:nvPr/>
        </p:nvSpPr>
        <p:spPr>
          <a:xfrm>
            <a:off x="51526" y="4144140"/>
            <a:ext cx="172130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b="1" dirty="0" smtClean="0"/>
              <a:t>Vigtigheden</a:t>
            </a:r>
          </a:p>
          <a:p>
            <a:r>
              <a:rPr lang="da-DK" b="1" dirty="0"/>
              <a:t>a</a:t>
            </a:r>
            <a:r>
              <a:rPr lang="da-DK" b="1" dirty="0" smtClean="0"/>
              <a:t>f indkøbet</a:t>
            </a:r>
            <a:endParaRPr lang="da-DK" b="1" dirty="0"/>
          </a:p>
        </p:txBody>
      </p:sp>
      <p:sp>
        <p:nvSpPr>
          <p:cNvPr id="7" name="Tekstfelt 6"/>
          <p:cNvSpPr txBox="1"/>
          <p:nvPr/>
        </p:nvSpPr>
        <p:spPr>
          <a:xfrm>
            <a:off x="8317637" y="6868386"/>
            <a:ext cx="6238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b="1" dirty="0" smtClean="0"/>
              <a:t>Høj</a:t>
            </a:r>
            <a:endParaRPr lang="da-DK" b="1" dirty="0"/>
          </a:p>
        </p:txBody>
      </p:sp>
      <p:sp>
        <p:nvSpPr>
          <p:cNvPr id="9" name="Tekstfelt 8"/>
          <p:cNvSpPr txBox="1"/>
          <p:nvPr/>
        </p:nvSpPr>
        <p:spPr>
          <a:xfrm>
            <a:off x="1001622" y="2207675"/>
            <a:ext cx="6238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b="1" dirty="0" smtClean="0"/>
              <a:t>Høj</a:t>
            </a:r>
            <a:endParaRPr lang="da-DK" b="1" dirty="0"/>
          </a:p>
        </p:txBody>
      </p:sp>
      <p:sp>
        <p:nvSpPr>
          <p:cNvPr id="10" name="Tekstfelt 9"/>
          <p:cNvSpPr txBox="1"/>
          <p:nvPr/>
        </p:nvSpPr>
        <p:spPr>
          <a:xfrm>
            <a:off x="994002" y="6330095"/>
            <a:ext cx="6083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b="1" dirty="0" smtClean="0"/>
              <a:t>Lav</a:t>
            </a:r>
            <a:endParaRPr lang="da-DK" b="1" dirty="0"/>
          </a:p>
        </p:txBody>
      </p:sp>
      <p:sp>
        <p:nvSpPr>
          <p:cNvPr id="11" name="Tekstfelt 10"/>
          <p:cNvSpPr txBox="1"/>
          <p:nvPr/>
        </p:nvSpPr>
        <p:spPr>
          <a:xfrm>
            <a:off x="1847442" y="6825395"/>
            <a:ext cx="6083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b="1" dirty="0" smtClean="0"/>
              <a:t>Lav</a:t>
            </a:r>
            <a:endParaRPr lang="da-DK" b="1" dirty="0"/>
          </a:p>
        </p:txBody>
      </p:sp>
      <p:graphicFrame>
        <p:nvGraphicFramePr>
          <p:cNvPr id="3" name="Tabel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0825728"/>
              </p:ext>
            </p:extLst>
          </p:nvPr>
        </p:nvGraphicFramePr>
        <p:xfrm>
          <a:off x="1828800" y="2296612"/>
          <a:ext cx="7089866" cy="43730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44933"/>
                <a:gridCol w="3544933"/>
              </a:tblGrid>
              <a:tr h="2186531"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Volumenvarer</a:t>
                      </a:r>
                    </a:p>
                    <a:p>
                      <a:pPr algn="ctr"/>
                      <a:r>
                        <a:rPr lang="da-DK" dirty="0" smtClean="0"/>
                        <a:t>”Lav pris”</a:t>
                      </a:r>
                      <a:endParaRPr lang="da-DK" dirty="0"/>
                    </a:p>
                  </a:txBody>
                  <a:tcPr anchor="ctr">
                    <a:solidFill>
                      <a:srgbClr val="F7931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222217" rtl="0" eaLnBrk="1" latinLnBrk="0" hangingPunct="1"/>
                      <a:r>
                        <a:rPr lang="da-DK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Strategiske varer</a:t>
                      </a:r>
                    </a:p>
                    <a:p>
                      <a:pPr marL="0" algn="ctr" defTabSz="1222217" rtl="0" eaLnBrk="1" latinLnBrk="0" hangingPunct="1"/>
                      <a:r>
                        <a:rPr lang="da-DK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”Tæt samarbejde”</a:t>
                      </a:r>
                      <a:endParaRPr lang="da-DK" sz="2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ABBC06"/>
                    </a:solidFill>
                  </a:tcPr>
                </a:tc>
              </a:tr>
              <a:tr h="2186531">
                <a:tc>
                  <a:txBody>
                    <a:bodyPr/>
                    <a:lstStyle/>
                    <a:p>
                      <a:pPr marL="0" algn="ctr" defTabSz="1222217" rtl="0" eaLnBrk="1" latinLnBrk="0" hangingPunct="1"/>
                      <a:r>
                        <a:rPr lang="da-DK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Ukritiske varer</a:t>
                      </a:r>
                    </a:p>
                    <a:p>
                      <a:pPr marL="0" algn="ctr" defTabSz="1222217" rtl="0" eaLnBrk="1" latinLnBrk="0" hangingPunct="1"/>
                      <a:r>
                        <a:rPr lang="da-DK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”Effektivisering”</a:t>
                      </a:r>
                    </a:p>
                    <a:p>
                      <a:endParaRPr lang="da-DK" dirty="0"/>
                    </a:p>
                  </a:txBody>
                  <a:tcPr anchor="ctr">
                    <a:solidFill>
                      <a:srgbClr val="D5321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222217" rtl="0" eaLnBrk="1" latinLnBrk="0" hangingPunct="1"/>
                      <a:r>
                        <a:rPr lang="da-DK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Flaskehalsvarer</a:t>
                      </a:r>
                    </a:p>
                    <a:p>
                      <a:pPr marL="0" algn="ctr" defTabSz="1222217" rtl="0" eaLnBrk="1" latinLnBrk="0" hangingPunct="1"/>
                      <a:r>
                        <a:rPr lang="da-DK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”Kontrakter”</a:t>
                      </a:r>
                    </a:p>
                    <a:p>
                      <a:pPr marL="0" algn="ctr" defTabSz="1222217" rtl="0" eaLnBrk="1" latinLnBrk="0" hangingPunct="1"/>
                      <a:endParaRPr lang="da-DK" sz="2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3C7E9E"/>
                    </a:solidFill>
                  </a:tcPr>
                </a:tc>
              </a:tr>
            </a:tbl>
          </a:graphicData>
        </a:graphic>
      </p:graphicFrame>
      <p:cxnSp>
        <p:nvCxnSpPr>
          <p:cNvPr id="13" name="Lige forbindelse 12"/>
          <p:cNvCxnSpPr/>
          <p:nvPr/>
        </p:nvCxnSpPr>
        <p:spPr>
          <a:xfrm flipV="1">
            <a:off x="1708224" y="2362307"/>
            <a:ext cx="0" cy="4307370"/>
          </a:xfrm>
          <a:prstGeom prst="line">
            <a:avLst/>
          </a:prstGeom>
          <a:ln w="6032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Lige forbindelse 27"/>
          <p:cNvCxnSpPr/>
          <p:nvPr/>
        </p:nvCxnSpPr>
        <p:spPr>
          <a:xfrm flipV="1">
            <a:off x="1809824" y="6771277"/>
            <a:ext cx="7130234" cy="20483"/>
          </a:xfrm>
          <a:prstGeom prst="line">
            <a:avLst/>
          </a:prstGeom>
          <a:ln w="6032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ktangel 31"/>
          <p:cNvSpPr/>
          <p:nvPr/>
        </p:nvSpPr>
        <p:spPr>
          <a:xfrm>
            <a:off x="8952661" y="1206822"/>
            <a:ext cx="7303339" cy="862077"/>
          </a:xfrm>
          <a:prstGeom prst="rect">
            <a:avLst/>
          </a:prstGeom>
        </p:spPr>
        <p:txBody>
          <a:bodyPr wrap="square" lIns="122222" tIns="61110" rIns="122222" bIns="61110">
            <a:spAutoFit/>
          </a:bodyPr>
          <a:lstStyle/>
          <a:p>
            <a:r>
              <a:rPr lang="da-DK" sz="4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Kraljics model</a:t>
            </a:r>
          </a:p>
        </p:txBody>
      </p:sp>
    </p:spTree>
    <p:extLst>
      <p:ext uri="{BB962C8B-B14F-4D97-AF65-F5344CB8AC3E}">
        <p14:creationId xmlns:p14="http://schemas.microsoft.com/office/powerpoint/2010/main" val="4190507365"/>
      </p:ext>
    </p:extLst>
  </p:cSld>
  <p:clrMapOvr>
    <a:masterClrMapping/>
  </p:clrMapOvr>
  <p:transition advClick="0" advTm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/>
          <p:nvPr/>
        </p:nvSpPr>
        <p:spPr>
          <a:xfrm>
            <a:off x="-5543" y="2350892"/>
            <a:ext cx="16255999" cy="4432285"/>
          </a:xfrm>
          <a:prstGeom prst="rect">
            <a:avLst/>
          </a:prstGeom>
        </p:spPr>
        <p:txBody>
          <a:bodyPr wrap="square" lIns="122222" tIns="61110" rIns="122222" bIns="61110">
            <a:spAutoFit/>
          </a:bodyPr>
          <a:lstStyle/>
          <a:p>
            <a:pPr algn="ctr"/>
            <a:r>
              <a:rPr lang="da-DK" sz="4800" b="1" dirty="0" smtClean="0">
                <a:solidFill>
                  <a:srgbClr val="452103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a-DK" sz="4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Mere om </a:t>
            </a:r>
            <a:r>
              <a:rPr lang="da-DK" sz="4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emnet </a:t>
            </a:r>
            <a:r>
              <a:rPr lang="da-DK" sz="4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på: </a:t>
            </a:r>
          </a:p>
          <a:p>
            <a:pPr algn="ctr"/>
            <a:endParaRPr lang="da-DK" sz="7200" dirty="0">
              <a:solidFill>
                <a:schemeClr val="tx1">
                  <a:lumMod val="85000"/>
                  <a:lumOff val="15000"/>
                </a:schemeClr>
              </a:solidFill>
              <a:latin typeface="Myriad Web Pro" pitchFamily="34" charset="0"/>
              <a:cs typeface="Aharoni" pitchFamily="2" charset="-79"/>
            </a:endParaRPr>
          </a:p>
          <a:p>
            <a:pPr algn="ctr"/>
            <a:endParaRPr lang="da-DK" sz="4800" b="1" dirty="0" smtClean="0">
              <a:solidFill>
                <a:schemeClr val="tx1">
                  <a:lumMod val="85000"/>
                  <a:lumOff val="15000"/>
                </a:schemeClr>
              </a:solidFill>
              <a:latin typeface="Myriad Web Pro" pitchFamily="34" charset="0"/>
              <a:cs typeface="Aharoni" pitchFamily="2" charset="-79"/>
            </a:endParaRPr>
          </a:p>
          <a:p>
            <a:pPr algn="ctr"/>
            <a:endParaRPr lang="da-DK" sz="4000" b="1" dirty="0">
              <a:solidFill>
                <a:schemeClr val="tx1">
                  <a:lumMod val="85000"/>
                  <a:lumOff val="15000"/>
                </a:schemeClr>
              </a:solidFill>
              <a:latin typeface="Myriad Web Pro" pitchFamily="34" charset="0"/>
              <a:cs typeface="Aharoni" pitchFamily="2" charset="-79"/>
            </a:endParaRPr>
          </a:p>
          <a:p>
            <a:pPr algn="ctr"/>
            <a:r>
              <a:rPr lang="da-DK" sz="4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Myriad Web Pro" pitchFamily="34" charset="0"/>
                <a:cs typeface="Aharoni" pitchFamily="2" charset="-79"/>
              </a:rPr>
              <a:t>www.</a:t>
            </a:r>
            <a:r>
              <a:rPr lang="da-DK" sz="7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Myriad Web Pro" pitchFamily="34" charset="0"/>
                <a:cs typeface="Aharoni" pitchFamily="2" charset="-79"/>
              </a:rPr>
              <a:t>ForklarMigLige</a:t>
            </a:r>
            <a:r>
              <a:rPr lang="da-DK" sz="4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Myriad Web Pro" pitchFamily="34" charset="0"/>
                <a:cs typeface="Aharoni" pitchFamily="2" charset="-79"/>
              </a:rPr>
              <a:t>.dk</a:t>
            </a:r>
          </a:p>
        </p:txBody>
      </p:sp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0006" y="3417742"/>
            <a:ext cx="10058400" cy="20954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8787010"/>
      </p:ext>
    </p:extLst>
  </p:cSld>
  <p:clrMapOvr>
    <a:masterClrMapping/>
  </p:clrMapOvr>
  <p:transition advClick="0" advTm="6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7d5523b8802686ae71d72b238fc761f48c0bd58"/>
</p:tagLst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8374</TotalTime>
  <Words>58</Words>
  <Application>Microsoft Office PowerPoint</Application>
  <PresentationFormat>Brugerdefineret</PresentationFormat>
  <Paragraphs>31</Paragraphs>
  <Slides>3</Slides>
  <Notes>2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4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3</vt:i4>
      </vt:variant>
    </vt:vector>
  </HeadingPairs>
  <TitlesOfParts>
    <vt:vector size="8" baseType="lpstr">
      <vt:lpstr>Aharoni</vt:lpstr>
      <vt:lpstr>Arial</vt:lpstr>
      <vt:lpstr>Calibri</vt:lpstr>
      <vt:lpstr>Myriad Web Pro</vt:lpstr>
      <vt:lpstr>Kontortema</vt:lpstr>
      <vt:lpstr>PowerPoint-præsentation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MonsterCreative</dc:creator>
  <cp:lastModifiedBy>Kirsten Wissing</cp:lastModifiedBy>
  <cp:revision>368</cp:revision>
  <dcterms:created xsi:type="dcterms:W3CDTF">2012-01-17T11:58:12Z</dcterms:created>
  <dcterms:modified xsi:type="dcterms:W3CDTF">2016-10-19T08:42:29Z</dcterms:modified>
</cp:coreProperties>
</file>