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75" r:id="rId2"/>
    <p:sldId id="519" r:id="rId3"/>
    <p:sldId id="532" r:id="rId4"/>
    <p:sldId id="512" r:id="rId5"/>
  </p:sldIdLst>
  <p:sldSz cx="16256000" cy="9145588"/>
  <p:notesSz cx="6858000" cy="9144000"/>
  <p:custDataLst>
    <p:tags r:id="rId8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3627"/>
    <a:srgbClr val="3C7E9E"/>
    <a:srgbClr val="ABBC06"/>
    <a:srgbClr val="FF9900"/>
    <a:srgbClr val="E28100"/>
    <a:srgbClr val="FFFFFF"/>
    <a:srgbClr val="F79646"/>
    <a:srgbClr val="7F7F7F"/>
    <a:srgbClr val="000000"/>
    <a:srgbClr val="1E3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5" autoAdjust="0"/>
    <p:restoredTop sz="61770" autoAdjust="0"/>
  </p:normalViewPr>
  <p:slideViewPr>
    <p:cSldViewPr snapToGrid="0">
      <p:cViewPr varScale="1">
        <p:scale>
          <a:sx n="30" d="100"/>
          <a:sy n="30" d="100"/>
        </p:scale>
        <p:origin x="1818" y="66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057E0-FEDE-4C7D-91DE-32E149041D7E}" type="datetimeFigureOut">
              <a:rPr lang="da-DK" smtClean="0"/>
              <a:t>15-04-2015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DDCED-4F3B-47DD-A2B3-5F65674F16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47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TOWS</a:t>
            </a:r>
            <a:r>
              <a:rPr lang="da-D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Analysen blev beskrevet i 1999 af Heinz </a:t>
            </a:r>
            <a:r>
              <a:rPr lang="da-DK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Weihrich</a:t>
            </a:r>
            <a:r>
              <a:rPr lang="da-D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som er professor i Global Ledelse og adfærdsteori på universitetet i San Francisco.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TOWS analyse er den strategiske anvendelse af en SWOT analyse. Vi starter med et kort kig på SWOT analysen. 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446280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4986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137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9F52-87D3-4ED6-B2F0-61EEE82221BC}" type="datetime1">
              <a:rPr lang="da-DK" smtClean="0"/>
              <a:t>15-04-2015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DD2EE-C5D3-4500-8C40-F17A2AB11261}" type="datetime1">
              <a:rPr lang="da-DK" smtClean="0"/>
              <a:t>15-04-2015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ransition advClick="0" advTm="10000"/>
  <p:timing>
    <p:tnLst>
      <p:par>
        <p:cTn id="1" dur="indefinite" restart="never" nodeType="tmRoot"/>
      </p:par>
    </p:tnLst>
  </p:timing>
  <p:hf hdr="0" ftr="0" dt="0"/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72167" y="2742897"/>
            <a:ext cx="988184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TOWS analysen</a:t>
            </a:r>
          </a:p>
          <a:p>
            <a:pPr defTabSz="914400">
              <a:spcBef>
                <a:spcPct val="50000"/>
              </a:spcBef>
            </a:pPr>
            <a:endParaRPr lang="da-DK" sz="80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itchFamily="34" charset="0"/>
            </a:endParaRPr>
          </a:p>
        </p:txBody>
      </p:sp>
      <p:grpSp>
        <p:nvGrpSpPr>
          <p:cNvPr id="10" name="Gruppe 9"/>
          <p:cNvGrpSpPr/>
          <p:nvPr/>
        </p:nvGrpSpPr>
        <p:grpSpPr>
          <a:xfrm>
            <a:off x="2293627" y="4237610"/>
            <a:ext cx="9822301" cy="3273879"/>
            <a:chOff x="756039" y="5096574"/>
            <a:chExt cx="9822301" cy="3273879"/>
          </a:xfrm>
        </p:grpSpPr>
        <p:sp>
          <p:nvSpPr>
            <p:cNvPr id="11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2554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smtClean="0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Heinz</a:t>
              </a:r>
              <a:endParaRPr lang="da-DK" sz="8000" dirty="0">
                <a:solidFill>
                  <a:srgbClr val="9BBB59"/>
                </a:solidFill>
                <a:latin typeface="Calibri" pitchFamily="34" charset="0"/>
              </a:endParaRPr>
            </a:p>
            <a:p>
              <a:endParaRPr lang="da-DK" sz="8000" dirty="0">
                <a:solidFill>
                  <a:srgbClr val="9BBB59"/>
                </a:solidFill>
                <a:latin typeface="Calibri" pitchFamily="34" charset="0"/>
              </a:endParaRPr>
            </a:p>
          </p:txBody>
        </p:sp>
        <p:sp>
          <p:nvSpPr>
            <p:cNvPr id="12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err="1" smtClean="0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Weihrich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3" name="Tekstboks 11"/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8270894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3200" b="1" dirty="0" smtClean="0">
                  <a:solidFill>
                    <a:srgbClr val="595959"/>
                  </a:solidFill>
                  <a:latin typeface="Calibri" pitchFamily="34" charset="0"/>
                </a:rPr>
                <a:t>Professor; Global Management</a:t>
              </a:r>
              <a:endParaRPr lang="da-DK" sz="3200" b="1" dirty="0">
                <a:solidFill>
                  <a:srgbClr val="595959"/>
                </a:solidFill>
                <a:latin typeface="Calibri" pitchFamily="34" charset="0"/>
              </a:endParaRPr>
            </a:p>
            <a:p>
              <a:r>
                <a:rPr lang="da-DK" sz="3200" b="1" dirty="0" smtClean="0">
                  <a:solidFill>
                    <a:srgbClr val="595959"/>
                  </a:solidFill>
                  <a:latin typeface="Calibri" pitchFamily="34" charset="0"/>
                </a:rPr>
                <a:t>San Francisco</a:t>
              </a:r>
              <a:endParaRPr lang="da-DK" sz="3200" b="1" dirty="0">
                <a:latin typeface="Calibri" pitchFamily="34" charset="0"/>
              </a:endParaRPr>
            </a:p>
          </p:txBody>
        </p:sp>
      </p:grpSp>
      <p:grpSp>
        <p:nvGrpSpPr>
          <p:cNvPr id="14" name="Gruppe 13"/>
          <p:cNvGrpSpPr/>
          <p:nvPr/>
        </p:nvGrpSpPr>
        <p:grpSpPr>
          <a:xfrm>
            <a:off x="-4763" y="6569813"/>
            <a:ext cx="16260763" cy="2708737"/>
            <a:chOff x="-4763" y="6569813"/>
            <a:chExt cx="16260763" cy="2708737"/>
          </a:xfrm>
        </p:grpSpPr>
        <p:sp>
          <p:nvSpPr>
            <p:cNvPr id="15" name="Rektangel 14"/>
            <p:cNvSpPr/>
            <p:nvPr/>
          </p:nvSpPr>
          <p:spPr>
            <a:xfrm>
              <a:off x="-4763" y="6569813"/>
              <a:ext cx="16260763" cy="2708737"/>
            </a:xfrm>
            <a:prstGeom prst="rect">
              <a:avLst/>
            </a:prstGeom>
          </p:spPr>
          <p:txBody>
            <a:bodyPr wrap="square" lIns="122222" tIns="61110" rIns="122222" bIns="61110">
              <a:spAutoFit/>
            </a:bodyPr>
            <a:lstStyle/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4800" b="1" dirty="0">
                  <a:solidFill>
                    <a:srgbClr val="452103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da-DK" sz="72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32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yriad Web Pro" pitchFamily="34" charset="0"/>
                  <a:cs typeface="Aharoni" pitchFamily="2" charset="-79"/>
                </a:rPr>
                <a:t>www.forklarmiglige.dk</a:t>
              </a:r>
              <a:endParaRPr lang="da-DK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</p:txBody>
        </p:sp>
        <p:pic>
          <p:nvPicPr>
            <p:cNvPr id="16" name="Billede 1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042"/>
            <a:stretch/>
          </p:blipFill>
          <p:spPr>
            <a:xfrm>
              <a:off x="4657128" y="6903944"/>
              <a:ext cx="6932217" cy="18063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61166788"/>
      </p:ext>
    </p:extLst>
  </p:cSld>
  <p:clrMapOvr>
    <a:masterClrMapping/>
  </p:clrMapOvr>
  <p:transition advClick="0" advTm="1874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el 18"/>
          <p:cNvGraphicFramePr>
            <a:graphicFrameLocks noGrp="1"/>
          </p:cNvGraphicFramePr>
          <p:nvPr>
            <p:extLst/>
          </p:nvPr>
        </p:nvGraphicFramePr>
        <p:xfrm>
          <a:off x="598914" y="1101436"/>
          <a:ext cx="7838508" cy="7065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213"/>
                <a:gridCol w="2867891"/>
                <a:gridCol w="3200404"/>
              </a:tblGrid>
              <a:tr h="808359">
                <a:tc rowSpan="4">
                  <a:txBody>
                    <a:bodyPr/>
                    <a:lstStyle/>
                    <a:p>
                      <a:pPr marL="0" algn="l" defTabSz="1222217" rtl="0" eaLnBrk="1" latinLnBrk="0" hangingPunct="1"/>
                      <a:r>
                        <a:rPr lang="da-DK" sz="8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SWOT</a:t>
                      </a:r>
                      <a:endParaRPr lang="da-DK" sz="8800" dirty="0"/>
                    </a:p>
                  </a:txBody>
                  <a:tcPr vert="wordArtVert">
                    <a:solidFill>
                      <a:srgbClr val="3E7F9F">
                        <a:alpha val="6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4000" dirty="0" smtClean="0"/>
                        <a:t>Interne</a:t>
                      </a:r>
                      <a:r>
                        <a:rPr lang="da-DK" sz="4000" baseline="0" dirty="0" smtClean="0"/>
                        <a:t> forhold</a:t>
                      </a:r>
                      <a:endParaRPr lang="da-DK" sz="4000" dirty="0"/>
                    </a:p>
                  </a:txBody>
                  <a:tcPr>
                    <a:solidFill>
                      <a:srgbClr val="92D050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259066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Styrker (S)</a:t>
                      </a:r>
                      <a:endParaRPr lang="da-DK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3E7F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Svagheder (W)</a:t>
                      </a:r>
                      <a:endParaRPr lang="da-DK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11962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4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Eksterne forhold</a:t>
                      </a:r>
                      <a:endParaRPr lang="da-DK" sz="4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53627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2854838">
                <a:tc vMerge="1">
                  <a:txBody>
                    <a:bodyPr/>
                    <a:lstStyle/>
                    <a:p>
                      <a:pPr marL="0" algn="l" defTabSz="1222217" rtl="0" eaLnBrk="1" latinLnBrk="0" hangingPunct="1"/>
                      <a:endParaRPr lang="da-DK" dirty="0"/>
                    </a:p>
                  </a:txBody>
                  <a:tcPr>
                    <a:solidFill>
                      <a:srgbClr val="3E7F9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Muligheder (O)</a:t>
                      </a:r>
                    </a:p>
                  </a:txBody>
                  <a:tcPr>
                    <a:solidFill>
                      <a:srgbClr val="FFC01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Trusler (T)</a:t>
                      </a:r>
                      <a:endParaRPr lang="da-DK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5362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701259"/>
      </p:ext>
    </p:extLst>
  </p:cSld>
  <p:clrMapOvr>
    <a:masterClrMapping/>
  </p:clrMapOvr>
  <p:transition advClick="0" advTm="1513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/>
          </p:nvPr>
        </p:nvGraphicFramePr>
        <p:xfrm>
          <a:off x="614955" y="644232"/>
          <a:ext cx="8160077" cy="8300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8814"/>
                <a:gridCol w="2618814"/>
                <a:gridCol w="2922449"/>
              </a:tblGrid>
              <a:tr h="2590660"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TOWS</a:t>
                      </a:r>
                      <a:endParaRPr lang="da-DK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wordArtVert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222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Strengths</a:t>
                      </a:r>
                      <a:r>
                        <a:rPr lang="da-DK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(S)</a:t>
                      </a:r>
                    </a:p>
                    <a:p>
                      <a:pPr marL="0" algn="ctr" defTabSz="1222217" rtl="0" eaLnBrk="1" latinLnBrk="0" hangingPunct="1"/>
                      <a:endParaRPr lang="da-DK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Weaknesses</a:t>
                      </a:r>
                      <a:r>
                        <a:rPr lang="da-DK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(W)</a:t>
                      </a:r>
                      <a:endParaRPr lang="da-DK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54838"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Opportunities</a:t>
                      </a:r>
                      <a:r>
                        <a:rPr lang="da-DK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(O)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</a:p>
                    <a:p>
                      <a:pPr marL="0" algn="ctr" defTabSz="1222217" rtl="0" eaLnBrk="1" latinLnBrk="0" hangingPunct="1"/>
                      <a:r>
                        <a:rPr lang="da-DK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Strategier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 </a:t>
                      </a:r>
                    </a:p>
                    <a:p>
                      <a:pPr marL="0" algn="ctr" defTabSz="1222217" rtl="0" eaLnBrk="1" latinLnBrk="0" hangingPunct="1"/>
                      <a:r>
                        <a:rPr lang="da-DK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Strategier</a:t>
                      </a:r>
                      <a:endParaRPr lang="da-DK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854838"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Threats</a:t>
                      </a:r>
                      <a:r>
                        <a:rPr lang="da-DK" sz="3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(T)</a:t>
                      </a:r>
                      <a:endParaRPr lang="da-DK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 </a:t>
                      </a:r>
                    </a:p>
                    <a:p>
                      <a:pPr marL="0" algn="ctr" defTabSz="1222217" rtl="0" eaLnBrk="1" latinLnBrk="0" hangingPunct="1"/>
                      <a:r>
                        <a:rPr lang="da-DK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Strategier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WT </a:t>
                      </a:r>
                    </a:p>
                    <a:p>
                      <a:pPr marL="0" algn="ctr" defTabSz="1222217" rtl="0" eaLnBrk="1" latinLnBrk="0" hangingPunct="1"/>
                      <a:r>
                        <a:rPr lang="da-DK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Strategier</a:t>
                      </a:r>
                      <a:endParaRPr lang="da-DK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777148"/>
      </p:ext>
    </p:extLst>
  </p:cSld>
  <p:clrMapOvr>
    <a:masterClrMapping/>
  </p:clrMapOvr>
  <p:transition advClick="0" advTm="2038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432285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 smtClean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605282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ed3b81a7e6e4645af3acaa8e995cd3117aaf271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15757</TotalTime>
  <Words>112</Words>
  <Application>Microsoft Office PowerPoint</Application>
  <PresentationFormat>Brugerdefineret</PresentationFormat>
  <Paragraphs>38</Paragraphs>
  <Slides>4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10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713</cp:revision>
  <dcterms:created xsi:type="dcterms:W3CDTF">2012-01-17T11:58:12Z</dcterms:created>
  <dcterms:modified xsi:type="dcterms:W3CDTF">2015-04-15T14:16:34Z</dcterms:modified>
</cp:coreProperties>
</file>