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32" r:id="rId3"/>
    <p:sldId id="43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21"/>
    <a:srgbClr val="D53627"/>
    <a:srgbClr val="ABBD38"/>
    <a:srgbClr val="3E7F9F"/>
    <a:srgbClr val="F7931E"/>
    <a:srgbClr val="FFFFFF"/>
    <a:srgbClr val="E28100"/>
    <a:srgbClr val="D53215"/>
    <a:srgbClr val="ABBC06"/>
    <a:srgbClr val="3C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A77286-4560-4253-9782-919F2AF58AB3}" v="302" dt="2019-07-29T12:40:58.7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73090" autoAdjust="0"/>
  </p:normalViewPr>
  <p:slideViewPr>
    <p:cSldViewPr snapToGrid="0">
      <p:cViewPr varScale="1">
        <p:scale>
          <a:sx n="36" d="100"/>
          <a:sy n="36" d="100"/>
        </p:scale>
        <p:origin x="1380" y="66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7507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80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31-07-2019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pPr/>
              <a:t>31-07-2019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Situationsbestemt ledelse teori er udviklet over flere etaper. I sin grundform er den udviklet i et samarbejde med to amerikanere – nemlig adfærdsforsker Paul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Hersey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og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lederskab Kenneth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Blanchard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udviklede den første model mens de arbejde med bogen ”Management of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Organizational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 Teorien blev første gang introduceret i 1969.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 igennem 70’erne gennemførte </a:t>
            </a:r>
            <a:r>
              <a:rPr lang="da-DK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Hersey</a:t>
            </a: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</a:t>
            </a:r>
            <a:r>
              <a:rPr lang="da-DK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Blanchard</a:t>
            </a: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fællesskab tilpasninger af modellen til de i 1977 blev enige om, at afbryde samarbejdet. I 1985 introducerede Kenneth </a:t>
            </a:r>
            <a:r>
              <a:rPr lang="da-DK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Blanchard</a:t>
            </a: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situationsbestemt ledelse 2 – også kaldet SL2 - i bogen ”A </a:t>
            </a:r>
            <a:r>
              <a:rPr lang="da-DK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Situational</a:t>
            </a: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Approach to </a:t>
            </a:r>
            <a:r>
              <a:rPr lang="da-DK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Managing</a:t>
            </a: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People”. Det er den model, der tages udgangspunkt i gennemgang 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66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31-07-2019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Situationsbestemt ledelse II</a:t>
            </a:r>
          </a:p>
        </p:txBody>
      </p:sp>
      <p:grpSp>
        <p:nvGrpSpPr>
          <p:cNvPr id="12" name="Gruppe 1"/>
          <p:cNvGrpSpPr/>
          <p:nvPr/>
        </p:nvGrpSpPr>
        <p:grpSpPr>
          <a:xfrm>
            <a:off x="1615440" y="1813421"/>
            <a:ext cx="13774880" cy="3274979"/>
            <a:chOff x="756039" y="5095474"/>
            <a:chExt cx="11321610" cy="3274979"/>
          </a:xfrm>
        </p:grpSpPr>
        <p:sp>
          <p:nvSpPr>
            <p:cNvPr id="13" name="Tekstboks 9"/>
            <p:cNvSpPr txBox="1">
              <a:spLocks noChangeArrowheads="1"/>
            </p:cNvSpPr>
            <p:nvPr/>
          </p:nvSpPr>
          <p:spPr bwMode="auto">
            <a:xfrm>
              <a:off x="756039" y="50954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Kenneth H.</a:t>
              </a:r>
            </a:p>
          </p:txBody>
        </p:sp>
        <p:sp>
          <p:nvSpPr>
            <p:cNvPr id="1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Blanchard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PhD i Lederskab; Medstifter af The Ken Blanchard Companies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Født 6. maj 1939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=""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26295" y="4964607"/>
            <a:ext cx="11321610" cy="3273879"/>
            <a:chOff x="756039" y="5096574"/>
            <a:chExt cx="11321610" cy="3273879"/>
          </a:xfrm>
        </p:grpSpPr>
        <p:sp>
          <p:nvSpPr>
            <p:cNvPr id="10" name="Tekstboks 9">
              <a:extLst>
                <a:ext uri="{FF2B5EF4-FFF2-40B4-BE49-F238E27FC236}">
                  <a16:creationId xmlns=""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Paul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=""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cs typeface="Aharoni"/>
                </a:rPr>
                <a:t>Hersey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=""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Doktergrad i uddannelse; Adfærdsforsker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26. januar 1931 – 18. december 2012</a:t>
              </a: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ktangel 62">
            <a:extLst>
              <a:ext uri="{FF2B5EF4-FFF2-40B4-BE49-F238E27FC236}">
                <a16:creationId xmlns="" xmlns:a16="http://schemas.microsoft.com/office/drawing/2014/main" id="{48EE48CC-94BE-42A2-A502-E2ADBB7DD3F7}"/>
              </a:ext>
            </a:extLst>
          </p:cNvPr>
          <p:cNvSpPr/>
          <p:nvPr/>
        </p:nvSpPr>
        <p:spPr>
          <a:xfrm>
            <a:off x="8957068" y="437278"/>
            <a:ext cx="7296387" cy="800249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SLII model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Den første model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Introduceret 1969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Tilpasninger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Op igennem 70’erne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Hver for sig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Blanchard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introducerer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SLII i 1985</a:t>
            </a:r>
          </a:p>
          <a:p>
            <a:pPr lvl="3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Gennemgangen</a:t>
            </a:r>
          </a:p>
        </p:txBody>
      </p:sp>
      <p:grpSp>
        <p:nvGrpSpPr>
          <p:cNvPr id="34" name="Gruppe 33">
            <a:extLst>
              <a:ext uri="{FF2B5EF4-FFF2-40B4-BE49-F238E27FC236}">
                <a16:creationId xmlns="" xmlns:a16="http://schemas.microsoft.com/office/drawing/2014/main" id="{21B49545-BF52-4B8A-8935-B8210457CBD5}"/>
              </a:ext>
            </a:extLst>
          </p:cNvPr>
          <p:cNvGrpSpPr/>
          <p:nvPr/>
        </p:nvGrpSpPr>
        <p:grpSpPr>
          <a:xfrm>
            <a:off x="121502" y="606227"/>
            <a:ext cx="8739016" cy="5984123"/>
            <a:chOff x="122717" y="1834101"/>
            <a:chExt cx="8739016" cy="5984123"/>
          </a:xfrm>
        </p:grpSpPr>
        <p:sp>
          <p:nvSpPr>
            <p:cNvPr id="35" name="Afrundet rektangel 15">
              <a:extLst>
                <a:ext uri="{FF2B5EF4-FFF2-40B4-BE49-F238E27FC236}">
                  <a16:creationId xmlns="" xmlns:a16="http://schemas.microsoft.com/office/drawing/2014/main" id="{E6FA6243-8C6A-4F2F-9AE0-20DC5E864DA7}"/>
                </a:ext>
              </a:extLst>
            </p:cNvPr>
            <p:cNvSpPr/>
            <p:nvPr/>
          </p:nvSpPr>
          <p:spPr>
            <a:xfrm>
              <a:off x="1881414" y="4566613"/>
              <a:ext cx="3429407" cy="2552700"/>
            </a:xfrm>
            <a:prstGeom prst="roundRect">
              <a:avLst/>
            </a:prstGeom>
            <a:solidFill>
              <a:srgbClr val="ABBD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b" anchorCtr="0"/>
            <a:lstStyle/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Lav Instruerende</a:t>
              </a: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og</a:t>
              </a: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Lav Støttende</a:t>
              </a: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Adfærd</a:t>
              </a:r>
            </a:p>
          </p:txBody>
        </p:sp>
        <p:sp>
          <p:nvSpPr>
            <p:cNvPr id="36" name="Tekstfelt 35">
              <a:extLst>
                <a:ext uri="{FF2B5EF4-FFF2-40B4-BE49-F238E27FC236}">
                  <a16:creationId xmlns="" xmlns:a16="http://schemas.microsoft.com/office/drawing/2014/main" id="{ED719889-6EF4-4850-98C6-D0279ABBF944}"/>
                </a:ext>
              </a:extLst>
            </p:cNvPr>
            <p:cNvSpPr txBox="1"/>
            <p:nvPr/>
          </p:nvSpPr>
          <p:spPr>
            <a:xfrm>
              <a:off x="2722310" y="7344027"/>
              <a:ext cx="5166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/>
                <a:t>Instruerende Adfærd</a:t>
              </a:r>
            </a:p>
          </p:txBody>
        </p:sp>
        <p:sp>
          <p:nvSpPr>
            <p:cNvPr id="41" name="Tekstfelt 40">
              <a:extLst>
                <a:ext uri="{FF2B5EF4-FFF2-40B4-BE49-F238E27FC236}">
                  <a16:creationId xmlns="" xmlns:a16="http://schemas.microsoft.com/office/drawing/2014/main" id="{6B39C60A-DC99-4937-BA8C-C50D11E07958}"/>
                </a:ext>
              </a:extLst>
            </p:cNvPr>
            <p:cNvSpPr txBox="1"/>
            <p:nvPr/>
          </p:nvSpPr>
          <p:spPr>
            <a:xfrm>
              <a:off x="122717" y="4064130"/>
              <a:ext cx="145026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b="1" dirty="0"/>
                <a:t>Støttende</a:t>
              </a:r>
            </a:p>
            <a:p>
              <a:pPr algn="ctr"/>
              <a:r>
                <a:rPr lang="da-DK" b="1" dirty="0"/>
                <a:t>Adfærd</a:t>
              </a:r>
            </a:p>
          </p:txBody>
        </p:sp>
        <p:sp>
          <p:nvSpPr>
            <p:cNvPr id="51" name="Tekstfelt 50">
              <a:extLst>
                <a:ext uri="{FF2B5EF4-FFF2-40B4-BE49-F238E27FC236}">
                  <a16:creationId xmlns="" xmlns:a16="http://schemas.microsoft.com/office/drawing/2014/main" id="{3F04B3CE-D6C5-45DE-9DC2-8DF5597A4F63}"/>
                </a:ext>
              </a:extLst>
            </p:cNvPr>
            <p:cNvSpPr txBox="1"/>
            <p:nvPr/>
          </p:nvSpPr>
          <p:spPr>
            <a:xfrm>
              <a:off x="8237844" y="7344507"/>
              <a:ext cx="6238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Høj</a:t>
              </a:r>
            </a:p>
          </p:txBody>
        </p:sp>
        <p:sp>
          <p:nvSpPr>
            <p:cNvPr id="52" name="Tekstfelt 51">
              <a:extLst>
                <a:ext uri="{FF2B5EF4-FFF2-40B4-BE49-F238E27FC236}">
                  <a16:creationId xmlns="" xmlns:a16="http://schemas.microsoft.com/office/drawing/2014/main" id="{FC59342C-0214-4E8D-9BBC-04750458F45F}"/>
                </a:ext>
              </a:extLst>
            </p:cNvPr>
            <p:cNvSpPr txBox="1"/>
            <p:nvPr/>
          </p:nvSpPr>
          <p:spPr>
            <a:xfrm>
              <a:off x="872034" y="1834101"/>
              <a:ext cx="6238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Høj</a:t>
              </a:r>
            </a:p>
          </p:txBody>
        </p:sp>
        <p:sp>
          <p:nvSpPr>
            <p:cNvPr id="53" name="Tekstfelt 52">
              <a:extLst>
                <a:ext uri="{FF2B5EF4-FFF2-40B4-BE49-F238E27FC236}">
                  <a16:creationId xmlns="" xmlns:a16="http://schemas.microsoft.com/office/drawing/2014/main" id="{AC64E94B-43E1-450E-8A40-F358EE4C5A6E}"/>
                </a:ext>
              </a:extLst>
            </p:cNvPr>
            <p:cNvSpPr txBox="1"/>
            <p:nvPr/>
          </p:nvSpPr>
          <p:spPr>
            <a:xfrm>
              <a:off x="1712570" y="7356559"/>
              <a:ext cx="608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Lav</a:t>
              </a:r>
            </a:p>
          </p:txBody>
        </p:sp>
        <p:cxnSp>
          <p:nvCxnSpPr>
            <p:cNvPr id="54" name="Lige forbindelse 53">
              <a:extLst>
                <a:ext uri="{FF2B5EF4-FFF2-40B4-BE49-F238E27FC236}">
                  <a16:creationId xmlns="" xmlns:a16="http://schemas.microsoft.com/office/drawing/2014/main" id="{CE9BB425-E1B5-4DAD-996E-72CBDEE77B85}"/>
                </a:ext>
              </a:extLst>
            </p:cNvPr>
            <p:cNvCxnSpPr/>
            <p:nvPr/>
          </p:nvCxnSpPr>
          <p:spPr>
            <a:xfrm flipV="1">
              <a:off x="1677421" y="1853357"/>
              <a:ext cx="0" cy="5259913"/>
            </a:xfrm>
            <a:prstGeom prst="line">
              <a:avLst/>
            </a:prstGeom>
            <a:ln w="60325"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Lige forbindelse 54">
              <a:extLst>
                <a:ext uri="{FF2B5EF4-FFF2-40B4-BE49-F238E27FC236}">
                  <a16:creationId xmlns="" xmlns:a16="http://schemas.microsoft.com/office/drawing/2014/main" id="{F6C1B22B-30A6-46CC-BD43-286BB4320CE8}"/>
                </a:ext>
              </a:extLst>
            </p:cNvPr>
            <p:cNvCxnSpPr>
              <a:cxnSpLocks/>
            </p:cNvCxnSpPr>
            <p:nvPr/>
          </p:nvCxnSpPr>
          <p:spPr>
            <a:xfrm>
              <a:off x="1879281" y="7255921"/>
              <a:ext cx="6970637" cy="0"/>
            </a:xfrm>
            <a:prstGeom prst="line">
              <a:avLst/>
            </a:prstGeom>
            <a:ln w="60325"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Afrundet rektangel 5">
              <a:extLst>
                <a:ext uri="{FF2B5EF4-FFF2-40B4-BE49-F238E27FC236}">
                  <a16:creationId xmlns="" xmlns:a16="http://schemas.microsoft.com/office/drawing/2014/main" id="{9C5F1504-52DD-4AC0-8730-C2CD322F1A9E}"/>
                </a:ext>
              </a:extLst>
            </p:cNvPr>
            <p:cNvSpPr/>
            <p:nvPr/>
          </p:nvSpPr>
          <p:spPr>
            <a:xfrm>
              <a:off x="1879281" y="1905147"/>
              <a:ext cx="3429407" cy="2552700"/>
            </a:xfrm>
            <a:prstGeom prst="roundRect">
              <a:avLst/>
            </a:prstGeom>
            <a:solidFill>
              <a:srgbClr val="3E7F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r>
                <a:rPr lang="da-DK" sz="1800" b="1" dirty="0">
                  <a:solidFill>
                    <a:schemeClr val="tx1"/>
                  </a:solidFill>
                </a:rPr>
                <a:t>Lav Instruerende</a:t>
              </a:r>
            </a:p>
            <a:p>
              <a:r>
                <a:rPr lang="da-DK" sz="1800" b="1" dirty="0">
                  <a:solidFill>
                    <a:schemeClr val="tx1"/>
                  </a:solidFill>
                </a:rPr>
                <a:t>og</a:t>
              </a:r>
            </a:p>
            <a:p>
              <a:r>
                <a:rPr lang="da-DK" sz="1800" b="1" dirty="0">
                  <a:solidFill>
                    <a:schemeClr val="tx1"/>
                  </a:solidFill>
                </a:rPr>
                <a:t>Høj Støttende</a:t>
              </a:r>
            </a:p>
            <a:p>
              <a:r>
                <a:rPr lang="da-DK" sz="1800" b="1" dirty="0">
                  <a:solidFill>
                    <a:schemeClr val="tx1"/>
                  </a:solidFill>
                </a:rPr>
                <a:t>Adfærd</a:t>
              </a:r>
            </a:p>
          </p:txBody>
        </p:sp>
        <p:sp>
          <p:nvSpPr>
            <p:cNvPr id="57" name="Afrundet rektangel 14">
              <a:extLst>
                <a:ext uri="{FF2B5EF4-FFF2-40B4-BE49-F238E27FC236}">
                  <a16:creationId xmlns="" xmlns:a16="http://schemas.microsoft.com/office/drawing/2014/main" id="{E5619916-10DB-4FA6-B3DC-8EA9295C49EA}"/>
                </a:ext>
              </a:extLst>
            </p:cNvPr>
            <p:cNvSpPr/>
            <p:nvPr/>
          </p:nvSpPr>
          <p:spPr>
            <a:xfrm>
              <a:off x="5420511" y="1906011"/>
              <a:ext cx="3429407" cy="2552700"/>
            </a:xfrm>
            <a:prstGeom prst="roundRect">
              <a:avLst/>
            </a:prstGeom>
            <a:solidFill>
              <a:srgbClr val="F794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t" anchorCtr="0"/>
            <a:lstStyle/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Høj Instruerende </a:t>
              </a: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og </a:t>
              </a: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Høj Støttende</a:t>
              </a: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Adfærd</a:t>
              </a:r>
            </a:p>
          </p:txBody>
        </p:sp>
        <p:sp>
          <p:nvSpPr>
            <p:cNvPr id="58" name="Afrundet rektangel 16">
              <a:extLst>
                <a:ext uri="{FF2B5EF4-FFF2-40B4-BE49-F238E27FC236}">
                  <a16:creationId xmlns="" xmlns:a16="http://schemas.microsoft.com/office/drawing/2014/main" id="{6A8AF084-627C-482D-A3AC-A2360A4AD440}"/>
                </a:ext>
              </a:extLst>
            </p:cNvPr>
            <p:cNvSpPr/>
            <p:nvPr/>
          </p:nvSpPr>
          <p:spPr>
            <a:xfrm>
              <a:off x="5420511" y="4560570"/>
              <a:ext cx="3429407" cy="2552700"/>
            </a:xfrm>
            <a:prstGeom prst="roundRect">
              <a:avLst/>
            </a:prstGeom>
            <a:solidFill>
              <a:srgbClr val="D5362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b" anchorCtr="0"/>
            <a:lstStyle/>
            <a:p>
              <a:r>
                <a:rPr lang="da-DK" sz="1800" b="1" dirty="0">
                  <a:solidFill>
                    <a:schemeClr val="tx1"/>
                  </a:solidFill>
                </a:rPr>
                <a:t>Høj Instruerende</a:t>
              </a:r>
            </a:p>
            <a:p>
              <a:r>
                <a:rPr lang="da-DK" sz="1800" b="1" dirty="0">
                  <a:solidFill>
                    <a:schemeClr val="tx1"/>
                  </a:solidFill>
                </a:rPr>
                <a:t>og</a:t>
              </a:r>
            </a:p>
            <a:p>
              <a:r>
                <a:rPr lang="da-DK" sz="1800" b="1" dirty="0">
                  <a:solidFill>
                    <a:schemeClr val="tx1"/>
                  </a:solidFill>
                </a:rPr>
                <a:t>Lav Støttende</a:t>
              </a:r>
            </a:p>
            <a:p>
              <a:r>
                <a:rPr lang="da-DK" sz="1800" b="1" dirty="0">
                  <a:solidFill>
                    <a:schemeClr val="tx1"/>
                  </a:solidFill>
                </a:rPr>
                <a:t>Adfærd</a:t>
              </a:r>
            </a:p>
          </p:txBody>
        </p:sp>
        <p:sp>
          <p:nvSpPr>
            <p:cNvPr id="59" name="Tekstfelt 58">
              <a:extLst>
                <a:ext uri="{FF2B5EF4-FFF2-40B4-BE49-F238E27FC236}">
                  <a16:creationId xmlns="" xmlns:a16="http://schemas.microsoft.com/office/drawing/2014/main" id="{0FAC152A-BA99-4369-8D16-B415312B35D6}"/>
                </a:ext>
              </a:extLst>
            </p:cNvPr>
            <p:cNvSpPr txBox="1"/>
            <p:nvPr/>
          </p:nvSpPr>
          <p:spPr>
            <a:xfrm>
              <a:off x="4612079" y="3965404"/>
              <a:ext cx="60311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600" b="1" dirty="0"/>
                <a:t>S3</a:t>
              </a:r>
            </a:p>
          </p:txBody>
        </p:sp>
        <p:sp>
          <p:nvSpPr>
            <p:cNvPr id="60" name="Tekstfelt 59">
              <a:extLst>
                <a:ext uri="{FF2B5EF4-FFF2-40B4-BE49-F238E27FC236}">
                  <a16:creationId xmlns="" xmlns:a16="http://schemas.microsoft.com/office/drawing/2014/main" id="{20D978F6-84BB-4355-9499-C9A197FDEC4B}"/>
                </a:ext>
              </a:extLst>
            </p:cNvPr>
            <p:cNvSpPr txBox="1"/>
            <p:nvPr/>
          </p:nvSpPr>
          <p:spPr>
            <a:xfrm>
              <a:off x="5562147" y="3962164"/>
              <a:ext cx="60311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600" b="1" dirty="0"/>
                <a:t>S2</a:t>
              </a:r>
            </a:p>
          </p:txBody>
        </p:sp>
        <p:sp>
          <p:nvSpPr>
            <p:cNvPr id="61" name="Tekstfelt 60">
              <a:extLst>
                <a:ext uri="{FF2B5EF4-FFF2-40B4-BE49-F238E27FC236}">
                  <a16:creationId xmlns="" xmlns:a16="http://schemas.microsoft.com/office/drawing/2014/main" id="{4C93AC34-8323-466E-B7C0-D678315DED73}"/>
                </a:ext>
              </a:extLst>
            </p:cNvPr>
            <p:cNvSpPr txBox="1"/>
            <p:nvPr/>
          </p:nvSpPr>
          <p:spPr>
            <a:xfrm>
              <a:off x="8170395" y="4678805"/>
              <a:ext cx="60311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600" b="1" dirty="0"/>
                <a:t>S1</a:t>
              </a:r>
            </a:p>
          </p:txBody>
        </p:sp>
        <p:sp>
          <p:nvSpPr>
            <p:cNvPr id="62" name="Tekstfelt 61">
              <a:extLst>
                <a:ext uri="{FF2B5EF4-FFF2-40B4-BE49-F238E27FC236}">
                  <a16:creationId xmlns="" xmlns:a16="http://schemas.microsoft.com/office/drawing/2014/main" id="{8480114F-CDDE-4AC0-B1E1-0F225DE71B49}"/>
                </a:ext>
              </a:extLst>
            </p:cNvPr>
            <p:cNvSpPr txBox="1"/>
            <p:nvPr/>
          </p:nvSpPr>
          <p:spPr>
            <a:xfrm>
              <a:off x="2058197" y="4675565"/>
              <a:ext cx="60311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600" b="1" dirty="0"/>
                <a:t>S4</a:t>
              </a:r>
            </a:p>
          </p:txBody>
        </p:sp>
      </p:grpSp>
      <p:sp>
        <p:nvSpPr>
          <p:cNvPr id="37" name="Rektangel 36"/>
          <p:cNvSpPr/>
          <p:nvPr/>
        </p:nvSpPr>
        <p:spPr>
          <a:xfrm rot="3197176">
            <a:off x="6252415" y="4259229"/>
            <a:ext cx="28748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b="0" cap="none" spc="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Instruerende</a:t>
            </a:r>
          </a:p>
        </p:txBody>
      </p:sp>
      <p:sp>
        <p:nvSpPr>
          <p:cNvPr id="38" name="Rektangel 37"/>
          <p:cNvSpPr/>
          <p:nvPr/>
        </p:nvSpPr>
        <p:spPr>
          <a:xfrm rot="3209299">
            <a:off x="5172255" y="1572235"/>
            <a:ext cx="22855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b="0" cap="none" spc="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Trænende</a:t>
            </a:r>
          </a:p>
        </p:txBody>
      </p:sp>
      <p:sp>
        <p:nvSpPr>
          <p:cNvPr id="39" name="Rektangel 38"/>
          <p:cNvSpPr/>
          <p:nvPr/>
        </p:nvSpPr>
        <p:spPr>
          <a:xfrm rot="18803280">
            <a:off x="3070689" y="1655749"/>
            <a:ext cx="2236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b="0" cap="none" spc="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Støttende</a:t>
            </a:r>
          </a:p>
        </p:txBody>
      </p:sp>
      <p:sp>
        <p:nvSpPr>
          <p:cNvPr id="40" name="Rektangel 39"/>
          <p:cNvSpPr/>
          <p:nvPr/>
        </p:nvSpPr>
        <p:spPr>
          <a:xfrm rot="18875194">
            <a:off x="1530792" y="4027219"/>
            <a:ext cx="28410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b="0" cap="none" spc="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Delegerende</a:t>
            </a:r>
          </a:p>
        </p:txBody>
      </p:sp>
      <p:grpSp>
        <p:nvGrpSpPr>
          <p:cNvPr id="46" name="Gruppe 45"/>
          <p:cNvGrpSpPr/>
          <p:nvPr/>
        </p:nvGrpSpPr>
        <p:grpSpPr>
          <a:xfrm>
            <a:off x="1967092" y="6773449"/>
            <a:ext cx="6836442" cy="1434916"/>
            <a:chOff x="1967092" y="7550200"/>
            <a:chExt cx="6836442" cy="1434916"/>
          </a:xfrm>
        </p:grpSpPr>
        <p:sp>
          <p:nvSpPr>
            <p:cNvPr id="42" name="Afrundet rektangel 41"/>
            <p:cNvSpPr/>
            <p:nvPr/>
          </p:nvSpPr>
          <p:spPr>
            <a:xfrm>
              <a:off x="1967092" y="7550200"/>
              <a:ext cx="1599403" cy="1418701"/>
            </a:xfrm>
            <a:prstGeom prst="roundRect">
              <a:avLst/>
            </a:prstGeom>
            <a:solidFill>
              <a:srgbClr val="ABBD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800" b="1" dirty="0">
                  <a:solidFill>
                    <a:schemeClr val="tx1"/>
                  </a:solidFill>
                </a:rPr>
                <a:t>D4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Høj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Kompetence</a:t>
              </a:r>
            </a:p>
            <a:p>
              <a:pPr algn="ctr"/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Højt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Engagement</a:t>
              </a:r>
            </a:p>
          </p:txBody>
        </p:sp>
        <p:sp>
          <p:nvSpPr>
            <p:cNvPr id="43" name="Afrundet rektangel 42"/>
            <p:cNvSpPr/>
            <p:nvPr/>
          </p:nvSpPr>
          <p:spPr>
            <a:xfrm>
              <a:off x="3709132" y="7566415"/>
              <a:ext cx="1599403" cy="1418701"/>
            </a:xfrm>
            <a:prstGeom prst="roundRect">
              <a:avLst/>
            </a:prstGeom>
            <a:solidFill>
              <a:srgbClr val="3E7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800" b="1" dirty="0">
                  <a:solidFill>
                    <a:schemeClr val="tx1"/>
                  </a:solidFill>
                </a:rPr>
                <a:t>D3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Moderat til Høj Kompetence</a:t>
              </a:r>
            </a:p>
            <a:p>
              <a:pPr algn="ctr"/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Variabelt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Engagement</a:t>
              </a:r>
            </a:p>
          </p:txBody>
        </p:sp>
        <p:sp>
          <p:nvSpPr>
            <p:cNvPr id="44" name="Afrundet rektangel 43"/>
            <p:cNvSpPr/>
            <p:nvPr/>
          </p:nvSpPr>
          <p:spPr>
            <a:xfrm>
              <a:off x="5456628" y="7563175"/>
              <a:ext cx="1599403" cy="1418701"/>
            </a:xfrm>
            <a:prstGeom prst="roundRect">
              <a:avLst/>
            </a:prstGeom>
            <a:solidFill>
              <a:srgbClr val="F794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800" b="1" dirty="0">
                  <a:solidFill>
                    <a:schemeClr val="tx1"/>
                  </a:solidFill>
                </a:rPr>
                <a:t>D2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Lav til en Vis Kompetence</a:t>
              </a:r>
            </a:p>
            <a:p>
              <a:pPr algn="ctr"/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Lavt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Engagement </a:t>
              </a:r>
            </a:p>
          </p:txBody>
        </p:sp>
        <p:sp>
          <p:nvSpPr>
            <p:cNvPr id="45" name="Afrundet rektangel 44"/>
            <p:cNvSpPr/>
            <p:nvPr/>
          </p:nvSpPr>
          <p:spPr>
            <a:xfrm>
              <a:off x="7204131" y="7559935"/>
              <a:ext cx="1599403" cy="1418701"/>
            </a:xfrm>
            <a:prstGeom prst="roundRect">
              <a:avLst/>
            </a:prstGeom>
            <a:solidFill>
              <a:srgbClr val="D5362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800" b="1" dirty="0">
                  <a:solidFill>
                    <a:schemeClr val="tx1"/>
                  </a:solidFill>
                </a:rPr>
                <a:t>D1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Lav 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Kompetence</a:t>
              </a:r>
            </a:p>
            <a:p>
              <a:pPr algn="ctr"/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Højt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Engagement</a:t>
              </a:r>
            </a:p>
          </p:txBody>
        </p:sp>
      </p:grpSp>
      <p:sp>
        <p:nvSpPr>
          <p:cNvPr id="47" name="Tekstfelt 46"/>
          <p:cNvSpPr txBox="1"/>
          <p:nvPr/>
        </p:nvSpPr>
        <p:spPr>
          <a:xfrm>
            <a:off x="7001111" y="8323757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Under udvikling</a:t>
            </a:r>
          </a:p>
        </p:txBody>
      </p:sp>
      <p:sp>
        <p:nvSpPr>
          <p:cNvPr id="48" name="Tekstfelt 47"/>
          <p:cNvSpPr txBox="1"/>
          <p:nvPr/>
        </p:nvSpPr>
        <p:spPr>
          <a:xfrm>
            <a:off x="1539881" y="8334970"/>
            <a:ext cx="1254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Udviklet</a:t>
            </a:r>
          </a:p>
        </p:txBody>
      </p:sp>
      <p:cxnSp>
        <p:nvCxnSpPr>
          <p:cNvPr id="49" name="Lige forbindelse 48"/>
          <p:cNvCxnSpPr>
            <a:cxnSpLocks/>
          </p:cNvCxnSpPr>
          <p:nvPr/>
        </p:nvCxnSpPr>
        <p:spPr>
          <a:xfrm>
            <a:off x="2524836" y="8336219"/>
            <a:ext cx="5603164" cy="0"/>
          </a:xfrm>
          <a:prstGeom prst="line">
            <a:avLst/>
          </a:prstGeom>
          <a:ln w="60325">
            <a:solidFill>
              <a:schemeClr val="bg1">
                <a:lumMod val="6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felt 49"/>
          <p:cNvSpPr txBox="1"/>
          <p:nvPr/>
        </p:nvSpPr>
        <p:spPr>
          <a:xfrm>
            <a:off x="2663945" y="8544877"/>
            <a:ext cx="516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/>
              <a:t>Udviklings niveauer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="" xmlns:a16="http://schemas.microsoft.com/office/drawing/2014/main" id="{2DFA99E5-FAD0-400B-ADF4-673A291C041C}"/>
              </a:ext>
            </a:extLst>
          </p:cNvPr>
          <p:cNvSpPr txBox="1"/>
          <p:nvPr/>
        </p:nvSpPr>
        <p:spPr>
          <a:xfrm>
            <a:off x="880775" y="5286675"/>
            <a:ext cx="608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Lav</a:t>
            </a:r>
          </a:p>
        </p:txBody>
      </p:sp>
    </p:spTree>
    <p:extLst>
      <p:ext uri="{BB962C8B-B14F-4D97-AF65-F5344CB8AC3E}">
        <p14:creationId xmlns:p14="http://schemas.microsoft.com/office/powerpoint/2010/main" val="385528585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9d05ad951b91c48523a34ae11fcef8deff53035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18015</TotalTime>
  <Words>254</Words>
  <Application>Microsoft Office PowerPoint</Application>
  <PresentationFormat>Brugerdefineret</PresentationFormat>
  <Paragraphs>88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595</cp:revision>
  <dcterms:created xsi:type="dcterms:W3CDTF">2012-01-17T11:58:12Z</dcterms:created>
  <dcterms:modified xsi:type="dcterms:W3CDTF">2019-08-02T08:45:17Z</dcterms:modified>
</cp:coreProperties>
</file>