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47" r:id="rId2"/>
    <p:sldId id="326" r:id="rId3"/>
    <p:sldId id="448" r:id="rId4"/>
  </p:sldIdLst>
  <p:sldSz cx="16256000" cy="9145588"/>
  <p:notesSz cx="6858000" cy="9144000"/>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37">
          <p15:clr>
            <a:srgbClr val="A4A3A4"/>
          </p15:clr>
        </p15:guide>
        <p15:guide id="2" pos="259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3627"/>
    <a:srgbClr val="C00000"/>
    <a:srgbClr val="3E7F9F"/>
    <a:srgbClr val="E98409"/>
    <a:srgbClr val="F79421"/>
    <a:srgbClr val="FFBB11"/>
    <a:srgbClr val="E28100"/>
    <a:srgbClr val="D99F37"/>
    <a:srgbClr val="452103"/>
    <a:srgbClr val="DA6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58402" autoAdjust="0"/>
  </p:normalViewPr>
  <p:slideViewPr>
    <p:cSldViewPr snapToGrid="0">
      <p:cViewPr varScale="1">
        <p:scale>
          <a:sx n="37" d="100"/>
          <a:sy n="37" d="100"/>
        </p:scale>
        <p:origin x="1954" y="62"/>
      </p:cViewPr>
      <p:guideLst>
        <p:guide orient="horz" pos="3137"/>
        <p:guide pos="2594"/>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p:cViewPr varScale="1">
        <p:scale>
          <a:sx n="87" d="100"/>
          <a:sy n="87" d="100"/>
        </p:scale>
        <p:origin x="298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2C509-0597-42CB-8842-4C01EFBABB3C}" type="doc">
      <dgm:prSet loTypeId="urn:microsoft.com/office/officeart/2005/8/layout/pyramid1" loCatId="pyramid" qsTypeId="urn:microsoft.com/office/officeart/2005/8/quickstyle/simple2" qsCatId="simple" csTypeId="urn:microsoft.com/office/officeart/2005/8/colors/accent3_2" csCatId="accent3" phldr="1"/>
      <dgm:spPr/>
    </dgm:pt>
    <dgm:pt modelId="{13760240-E041-417D-9365-BFB4CB775720}">
      <dgm:prSet phldrT="[Tekst]" custT="1"/>
      <dgm:spPr/>
      <dgm:t>
        <a:bodyPr/>
        <a:lstStyle/>
        <a:p>
          <a:endParaRPr lang="da-DK" sz="1600" dirty="0">
            <a:solidFill>
              <a:schemeClr val="bg1"/>
            </a:solidFill>
          </a:endParaRPr>
        </a:p>
        <a:p>
          <a:r>
            <a:rPr lang="da-DK" sz="1600" dirty="0">
              <a:solidFill>
                <a:schemeClr val="bg1"/>
              </a:solidFill>
            </a:rPr>
            <a:t>Selv</a:t>
          </a:r>
        </a:p>
        <a:p>
          <a:r>
            <a:rPr lang="da-DK" sz="1600" dirty="0">
              <a:solidFill>
                <a:schemeClr val="bg1"/>
              </a:solidFill>
            </a:rPr>
            <a:t> realisering</a:t>
          </a:r>
        </a:p>
      </dgm:t>
    </dgm:pt>
    <dgm:pt modelId="{12061F13-5845-422F-90D1-E698FEFBB794}" type="parTrans" cxnId="{C0D90066-BBCD-4B9F-88EF-EAEBFF156F9D}">
      <dgm:prSet/>
      <dgm:spPr/>
      <dgm:t>
        <a:bodyPr/>
        <a:lstStyle/>
        <a:p>
          <a:endParaRPr lang="da-DK"/>
        </a:p>
      </dgm:t>
    </dgm:pt>
    <dgm:pt modelId="{E4B04E06-3ED3-4C78-8491-B4BC9FA86459}" type="sibTrans" cxnId="{C0D90066-BBCD-4B9F-88EF-EAEBFF156F9D}">
      <dgm:prSet/>
      <dgm:spPr/>
      <dgm:t>
        <a:bodyPr/>
        <a:lstStyle/>
        <a:p>
          <a:endParaRPr lang="da-DK"/>
        </a:p>
      </dgm:t>
    </dgm:pt>
    <dgm:pt modelId="{40C0B5BA-3CE6-4A6A-9C4A-3FB31FCD6248}">
      <dgm:prSet phldrT="[Tekst]"/>
      <dgm:spPr/>
      <dgm:t>
        <a:bodyPr/>
        <a:lstStyle/>
        <a:p>
          <a:r>
            <a:rPr lang="da-DK" dirty="0">
              <a:solidFill>
                <a:schemeClr val="bg1"/>
              </a:solidFill>
            </a:rPr>
            <a:t>Ego</a:t>
          </a:r>
        </a:p>
        <a:p>
          <a:r>
            <a:rPr lang="da-DK" dirty="0">
              <a:solidFill>
                <a:schemeClr val="bg1"/>
              </a:solidFill>
            </a:rPr>
            <a:t> omdømme</a:t>
          </a:r>
        </a:p>
      </dgm:t>
    </dgm:pt>
    <dgm:pt modelId="{8E4809E4-843D-478B-97A2-24288C1A9357}" type="parTrans" cxnId="{6DB39D36-71CE-4C8F-8E8C-FA7D3A6DF04F}">
      <dgm:prSet/>
      <dgm:spPr/>
      <dgm:t>
        <a:bodyPr/>
        <a:lstStyle/>
        <a:p>
          <a:endParaRPr lang="da-DK"/>
        </a:p>
      </dgm:t>
    </dgm:pt>
    <dgm:pt modelId="{9FE8CB68-1905-40D3-9C35-5BF7AEEB399C}" type="sibTrans" cxnId="{6DB39D36-71CE-4C8F-8E8C-FA7D3A6DF04F}">
      <dgm:prSet/>
      <dgm:spPr/>
      <dgm:t>
        <a:bodyPr/>
        <a:lstStyle/>
        <a:p>
          <a:endParaRPr lang="da-DK"/>
        </a:p>
      </dgm:t>
    </dgm:pt>
    <dgm:pt modelId="{38FAD0EC-1CD2-45A5-8A6D-4FCB9C06F06A}">
      <dgm:prSet phldrT="[Tekst]"/>
      <dgm:spPr/>
      <dgm:t>
        <a:bodyPr/>
        <a:lstStyle/>
        <a:p>
          <a:r>
            <a:rPr lang="da-DK" dirty="0"/>
            <a:t>Social kontakt</a:t>
          </a:r>
        </a:p>
      </dgm:t>
    </dgm:pt>
    <dgm:pt modelId="{40EA4553-6F81-4DC9-9025-8B8B89586FCF}" type="parTrans" cxnId="{82D128F5-8D2B-4663-88F2-A91892152DBC}">
      <dgm:prSet/>
      <dgm:spPr/>
      <dgm:t>
        <a:bodyPr/>
        <a:lstStyle/>
        <a:p>
          <a:endParaRPr lang="da-DK"/>
        </a:p>
      </dgm:t>
    </dgm:pt>
    <dgm:pt modelId="{ABAF5787-973F-4031-8FE2-54E13B46A93D}" type="sibTrans" cxnId="{82D128F5-8D2B-4663-88F2-A91892152DBC}">
      <dgm:prSet/>
      <dgm:spPr/>
      <dgm:t>
        <a:bodyPr/>
        <a:lstStyle/>
        <a:p>
          <a:endParaRPr lang="da-DK"/>
        </a:p>
      </dgm:t>
    </dgm:pt>
    <dgm:pt modelId="{4AA0D7BB-9C43-40C4-985A-64428756D981}">
      <dgm:prSet phldrT="[Tekst]"/>
      <dgm:spPr/>
      <dgm:t>
        <a:bodyPr/>
        <a:lstStyle/>
        <a:p>
          <a:endParaRPr lang="da-DK" dirty="0"/>
        </a:p>
      </dgm:t>
    </dgm:pt>
    <dgm:pt modelId="{E48571B0-A2E0-49D0-A38D-B2BDA768B903}" type="parTrans" cxnId="{D5A7B1B9-5DE7-4049-A03A-0FFA1D177962}">
      <dgm:prSet/>
      <dgm:spPr/>
      <dgm:t>
        <a:bodyPr/>
        <a:lstStyle/>
        <a:p>
          <a:endParaRPr lang="da-DK"/>
        </a:p>
      </dgm:t>
    </dgm:pt>
    <dgm:pt modelId="{26C99B9A-FEF9-4D53-97BE-6E939552ABAB}" type="sibTrans" cxnId="{D5A7B1B9-5DE7-4049-A03A-0FFA1D177962}">
      <dgm:prSet/>
      <dgm:spPr/>
      <dgm:t>
        <a:bodyPr/>
        <a:lstStyle/>
        <a:p>
          <a:endParaRPr lang="da-DK"/>
        </a:p>
      </dgm:t>
    </dgm:pt>
    <dgm:pt modelId="{DBB07EC5-F2B4-4502-9009-31FB586E3401}">
      <dgm:prSet phldrT="[Tekst]"/>
      <dgm:spPr/>
      <dgm:t>
        <a:bodyPr/>
        <a:lstStyle/>
        <a:p>
          <a:endParaRPr lang="da-DK" dirty="0"/>
        </a:p>
      </dgm:t>
    </dgm:pt>
    <dgm:pt modelId="{B3C82CCA-B8FF-4CE4-BBF0-31AA4A349ACE}" type="parTrans" cxnId="{142F500D-055E-40A4-BF13-DD03258BFC3A}">
      <dgm:prSet/>
      <dgm:spPr/>
      <dgm:t>
        <a:bodyPr/>
        <a:lstStyle/>
        <a:p>
          <a:endParaRPr lang="da-DK"/>
        </a:p>
      </dgm:t>
    </dgm:pt>
    <dgm:pt modelId="{8F95802F-5232-4CCC-8439-CF3A717F4682}" type="sibTrans" cxnId="{142F500D-055E-40A4-BF13-DD03258BFC3A}">
      <dgm:prSet/>
      <dgm:spPr/>
      <dgm:t>
        <a:bodyPr/>
        <a:lstStyle/>
        <a:p>
          <a:endParaRPr lang="da-DK"/>
        </a:p>
      </dgm:t>
    </dgm:pt>
    <dgm:pt modelId="{6F7E11C1-59E5-4B32-9437-1B27469B7E3C}" type="pres">
      <dgm:prSet presAssocID="{7882C509-0597-42CB-8842-4C01EFBABB3C}" presName="Name0" presStyleCnt="0">
        <dgm:presLayoutVars>
          <dgm:dir/>
          <dgm:animLvl val="lvl"/>
          <dgm:resizeHandles val="exact"/>
        </dgm:presLayoutVars>
      </dgm:prSet>
      <dgm:spPr/>
    </dgm:pt>
    <dgm:pt modelId="{5DD745FD-0F0E-490E-960A-25F71CEA8CAB}" type="pres">
      <dgm:prSet presAssocID="{13760240-E041-417D-9365-BFB4CB775720}" presName="Name8" presStyleCnt="0"/>
      <dgm:spPr/>
    </dgm:pt>
    <dgm:pt modelId="{089A4B90-3554-4F97-911C-2D3E87E4B19B}" type="pres">
      <dgm:prSet presAssocID="{13760240-E041-417D-9365-BFB4CB775720}" presName="level" presStyleLbl="node1" presStyleIdx="0" presStyleCnt="5" custScaleY="157066">
        <dgm:presLayoutVars>
          <dgm:chMax val="1"/>
          <dgm:bulletEnabled val="1"/>
        </dgm:presLayoutVars>
      </dgm:prSet>
      <dgm:spPr/>
    </dgm:pt>
    <dgm:pt modelId="{99AD75E4-4DAD-4719-A0CE-F07A189511A9}" type="pres">
      <dgm:prSet presAssocID="{13760240-E041-417D-9365-BFB4CB775720}" presName="levelTx" presStyleLbl="revTx" presStyleIdx="0" presStyleCnt="0">
        <dgm:presLayoutVars>
          <dgm:chMax val="1"/>
          <dgm:bulletEnabled val="1"/>
        </dgm:presLayoutVars>
      </dgm:prSet>
      <dgm:spPr/>
    </dgm:pt>
    <dgm:pt modelId="{DB0E1910-0F87-4215-B19E-FDD145D245B2}" type="pres">
      <dgm:prSet presAssocID="{40C0B5BA-3CE6-4A6A-9C4A-3FB31FCD6248}" presName="Name8" presStyleCnt="0"/>
      <dgm:spPr/>
    </dgm:pt>
    <dgm:pt modelId="{7D12CF34-E3FE-4DAF-B59F-795734735EC7}" type="pres">
      <dgm:prSet presAssocID="{40C0B5BA-3CE6-4A6A-9C4A-3FB31FCD6248}" presName="level" presStyleLbl="node1" presStyleIdx="1" presStyleCnt="5" custScaleY="104656">
        <dgm:presLayoutVars>
          <dgm:chMax val="1"/>
          <dgm:bulletEnabled val="1"/>
        </dgm:presLayoutVars>
      </dgm:prSet>
      <dgm:spPr/>
    </dgm:pt>
    <dgm:pt modelId="{EC3926F2-CAD9-4A62-ADB0-03F6EEC53E5C}" type="pres">
      <dgm:prSet presAssocID="{40C0B5BA-3CE6-4A6A-9C4A-3FB31FCD6248}" presName="levelTx" presStyleLbl="revTx" presStyleIdx="0" presStyleCnt="0">
        <dgm:presLayoutVars>
          <dgm:chMax val="1"/>
          <dgm:bulletEnabled val="1"/>
        </dgm:presLayoutVars>
      </dgm:prSet>
      <dgm:spPr/>
    </dgm:pt>
    <dgm:pt modelId="{B76F4BE0-057D-4CDF-9967-4634D8410B3B}" type="pres">
      <dgm:prSet presAssocID="{38FAD0EC-1CD2-45A5-8A6D-4FCB9C06F06A}" presName="Name8" presStyleCnt="0"/>
      <dgm:spPr/>
    </dgm:pt>
    <dgm:pt modelId="{E56084B7-8EDE-47CC-B4BF-2D4740F226D6}" type="pres">
      <dgm:prSet presAssocID="{38FAD0EC-1CD2-45A5-8A6D-4FCB9C06F06A}" presName="level" presStyleLbl="node1" presStyleIdx="2" presStyleCnt="5" custScaleY="121102">
        <dgm:presLayoutVars>
          <dgm:chMax val="1"/>
          <dgm:bulletEnabled val="1"/>
        </dgm:presLayoutVars>
      </dgm:prSet>
      <dgm:spPr/>
    </dgm:pt>
    <dgm:pt modelId="{659E4C5C-6144-4A26-9806-550638EFA96D}" type="pres">
      <dgm:prSet presAssocID="{38FAD0EC-1CD2-45A5-8A6D-4FCB9C06F06A}" presName="levelTx" presStyleLbl="revTx" presStyleIdx="0" presStyleCnt="0">
        <dgm:presLayoutVars>
          <dgm:chMax val="1"/>
          <dgm:bulletEnabled val="1"/>
        </dgm:presLayoutVars>
      </dgm:prSet>
      <dgm:spPr/>
    </dgm:pt>
    <dgm:pt modelId="{CAB8A027-E063-439E-86AE-0D4F7F31EBE9}" type="pres">
      <dgm:prSet presAssocID="{4AA0D7BB-9C43-40C4-985A-64428756D981}" presName="Name8" presStyleCnt="0"/>
      <dgm:spPr/>
    </dgm:pt>
    <dgm:pt modelId="{27CFF5F9-DE70-40B9-A771-F5F652E7CDD9}" type="pres">
      <dgm:prSet presAssocID="{4AA0D7BB-9C43-40C4-985A-64428756D981}" presName="level" presStyleLbl="node1" presStyleIdx="3" presStyleCnt="5" custScaleY="123315">
        <dgm:presLayoutVars>
          <dgm:chMax val="1"/>
          <dgm:bulletEnabled val="1"/>
        </dgm:presLayoutVars>
      </dgm:prSet>
      <dgm:spPr/>
    </dgm:pt>
    <dgm:pt modelId="{70AAC452-7BC9-4B44-9364-5117C296E4C3}" type="pres">
      <dgm:prSet presAssocID="{4AA0D7BB-9C43-40C4-985A-64428756D981}" presName="levelTx" presStyleLbl="revTx" presStyleIdx="0" presStyleCnt="0">
        <dgm:presLayoutVars>
          <dgm:chMax val="1"/>
          <dgm:bulletEnabled val="1"/>
        </dgm:presLayoutVars>
      </dgm:prSet>
      <dgm:spPr/>
    </dgm:pt>
    <dgm:pt modelId="{6E32D728-B697-4AAA-9BE6-4CDFE2273C57}" type="pres">
      <dgm:prSet presAssocID="{DBB07EC5-F2B4-4502-9009-31FB586E3401}" presName="Name8" presStyleCnt="0"/>
      <dgm:spPr/>
    </dgm:pt>
    <dgm:pt modelId="{664DA94A-A691-4C88-A8A6-74AB1657E9B3}" type="pres">
      <dgm:prSet presAssocID="{DBB07EC5-F2B4-4502-9009-31FB586E3401}" presName="level" presStyleLbl="node1" presStyleIdx="4" presStyleCnt="5">
        <dgm:presLayoutVars>
          <dgm:chMax val="1"/>
          <dgm:bulletEnabled val="1"/>
        </dgm:presLayoutVars>
      </dgm:prSet>
      <dgm:spPr/>
    </dgm:pt>
    <dgm:pt modelId="{0A7A0A9C-ECDC-47E8-9498-73B410327A33}" type="pres">
      <dgm:prSet presAssocID="{DBB07EC5-F2B4-4502-9009-31FB586E3401}" presName="levelTx" presStyleLbl="revTx" presStyleIdx="0" presStyleCnt="0">
        <dgm:presLayoutVars>
          <dgm:chMax val="1"/>
          <dgm:bulletEnabled val="1"/>
        </dgm:presLayoutVars>
      </dgm:prSet>
      <dgm:spPr/>
    </dgm:pt>
  </dgm:ptLst>
  <dgm:cxnLst>
    <dgm:cxn modelId="{F3801E04-D8DE-4ABB-A3EC-6D0A0B7F141A}" type="presOf" srcId="{38FAD0EC-1CD2-45A5-8A6D-4FCB9C06F06A}" destId="{E56084B7-8EDE-47CC-B4BF-2D4740F226D6}" srcOrd="0" destOrd="0" presId="urn:microsoft.com/office/officeart/2005/8/layout/pyramid1"/>
    <dgm:cxn modelId="{142F500D-055E-40A4-BF13-DD03258BFC3A}" srcId="{7882C509-0597-42CB-8842-4C01EFBABB3C}" destId="{DBB07EC5-F2B4-4502-9009-31FB586E3401}" srcOrd="4" destOrd="0" parTransId="{B3C82CCA-B8FF-4CE4-BBF0-31AA4A349ACE}" sibTransId="{8F95802F-5232-4CCC-8439-CF3A717F4682}"/>
    <dgm:cxn modelId="{1B89EA24-72B3-4E0D-A194-52516D7D1F09}" type="presOf" srcId="{38FAD0EC-1CD2-45A5-8A6D-4FCB9C06F06A}" destId="{659E4C5C-6144-4A26-9806-550638EFA96D}" srcOrd="1" destOrd="0" presId="urn:microsoft.com/office/officeart/2005/8/layout/pyramid1"/>
    <dgm:cxn modelId="{6DB39D36-71CE-4C8F-8E8C-FA7D3A6DF04F}" srcId="{7882C509-0597-42CB-8842-4C01EFBABB3C}" destId="{40C0B5BA-3CE6-4A6A-9C4A-3FB31FCD6248}" srcOrd="1" destOrd="0" parTransId="{8E4809E4-843D-478B-97A2-24288C1A9357}" sibTransId="{9FE8CB68-1905-40D3-9C35-5BF7AEEB399C}"/>
    <dgm:cxn modelId="{CBF56140-699E-494C-A9A1-76636E91028D}" type="presOf" srcId="{13760240-E041-417D-9365-BFB4CB775720}" destId="{99AD75E4-4DAD-4719-A0CE-F07A189511A9}" srcOrd="1" destOrd="0" presId="urn:microsoft.com/office/officeart/2005/8/layout/pyramid1"/>
    <dgm:cxn modelId="{C0D90066-BBCD-4B9F-88EF-EAEBFF156F9D}" srcId="{7882C509-0597-42CB-8842-4C01EFBABB3C}" destId="{13760240-E041-417D-9365-BFB4CB775720}" srcOrd="0" destOrd="0" parTransId="{12061F13-5845-422F-90D1-E698FEFBB794}" sibTransId="{E4B04E06-3ED3-4C78-8491-B4BC9FA86459}"/>
    <dgm:cxn modelId="{FC878074-8C2E-4025-AA59-EECA84361094}" type="presOf" srcId="{4AA0D7BB-9C43-40C4-985A-64428756D981}" destId="{70AAC452-7BC9-4B44-9364-5117C296E4C3}" srcOrd="1" destOrd="0" presId="urn:microsoft.com/office/officeart/2005/8/layout/pyramid1"/>
    <dgm:cxn modelId="{19350777-0D5D-4F1C-94C0-889A87AF76A0}" type="presOf" srcId="{4AA0D7BB-9C43-40C4-985A-64428756D981}" destId="{27CFF5F9-DE70-40B9-A771-F5F652E7CDD9}" srcOrd="0" destOrd="0" presId="urn:microsoft.com/office/officeart/2005/8/layout/pyramid1"/>
    <dgm:cxn modelId="{E662D757-905C-4D59-A429-17F00F60DD53}" type="presOf" srcId="{DBB07EC5-F2B4-4502-9009-31FB586E3401}" destId="{0A7A0A9C-ECDC-47E8-9498-73B410327A33}" srcOrd="1" destOrd="0" presId="urn:microsoft.com/office/officeart/2005/8/layout/pyramid1"/>
    <dgm:cxn modelId="{02CA9FAB-3C30-476E-A811-9D6F905199FC}" type="presOf" srcId="{7882C509-0597-42CB-8842-4C01EFBABB3C}" destId="{6F7E11C1-59E5-4B32-9437-1B27469B7E3C}" srcOrd="0" destOrd="0" presId="urn:microsoft.com/office/officeart/2005/8/layout/pyramid1"/>
    <dgm:cxn modelId="{D5A7B1B9-5DE7-4049-A03A-0FFA1D177962}" srcId="{7882C509-0597-42CB-8842-4C01EFBABB3C}" destId="{4AA0D7BB-9C43-40C4-985A-64428756D981}" srcOrd="3" destOrd="0" parTransId="{E48571B0-A2E0-49D0-A38D-B2BDA768B903}" sibTransId="{26C99B9A-FEF9-4D53-97BE-6E939552ABAB}"/>
    <dgm:cxn modelId="{E78A35CD-9DAC-4A14-975C-42B9409E0660}" type="presOf" srcId="{DBB07EC5-F2B4-4502-9009-31FB586E3401}" destId="{664DA94A-A691-4C88-A8A6-74AB1657E9B3}" srcOrd="0" destOrd="0" presId="urn:microsoft.com/office/officeart/2005/8/layout/pyramid1"/>
    <dgm:cxn modelId="{6F6408D5-F391-4A65-B997-288622C810F3}" type="presOf" srcId="{13760240-E041-417D-9365-BFB4CB775720}" destId="{089A4B90-3554-4F97-911C-2D3E87E4B19B}" srcOrd="0" destOrd="0" presId="urn:microsoft.com/office/officeart/2005/8/layout/pyramid1"/>
    <dgm:cxn modelId="{FED8A8EA-90F7-4CD3-AFBC-F18410BDEA01}" type="presOf" srcId="{40C0B5BA-3CE6-4A6A-9C4A-3FB31FCD6248}" destId="{7D12CF34-E3FE-4DAF-B59F-795734735EC7}" srcOrd="0" destOrd="0" presId="urn:microsoft.com/office/officeart/2005/8/layout/pyramid1"/>
    <dgm:cxn modelId="{3BB947F3-DD6F-49E9-A66B-ECD7FFCDB553}" type="presOf" srcId="{40C0B5BA-3CE6-4A6A-9C4A-3FB31FCD6248}" destId="{EC3926F2-CAD9-4A62-ADB0-03F6EEC53E5C}" srcOrd="1" destOrd="0" presId="urn:microsoft.com/office/officeart/2005/8/layout/pyramid1"/>
    <dgm:cxn modelId="{82D128F5-8D2B-4663-88F2-A91892152DBC}" srcId="{7882C509-0597-42CB-8842-4C01EFBABB3C}" destId="{38FAD0EC-1CD2-45A5-8A6D-4FCB9C06F06A}" srcOrd="2" destOrd="0" parTransId="{40EA4553-6F81-4DC9-9025-8B8B89586FCF}" sibTransId="{ABAF5787-973F-4031-8FE2-54E13B46A93D}"/>
    <dgm:cxn modelId="{1579C743-FE88-4492-9F17-58171FE9430D}" type="presParOf" srcId="{6F7E11C1-59E5-4B32-9437-1B27469B7E3C}" destId="{5DD745FD-0F0E-490E-960A-25F71CEA8CAB}" srcOrd="0" destOrd="0" presId="urn:microsoft.com/office/officeart/2005/8/layout/pyramid1"/>
    <dgm:cxn modelId="{2B1E4462-BD23-4805-99FD-C0D611F2B7F3}" type="presParOf" srcId="{5DD745FD-0F0E-490E-960A-25F71CEA8CAB}" destId="{089A4B90-3554-4F97-911C-2D3E87E4B19B}" srcOrd="0" destOrd="0" presId="urn:microsoft.com/office/officeart/2005/8/layout/pyramid1"/>
    <dgm:cxn modelId="{185B346F-2500-4137-8646-997F450CFE60}" type="presParOf" srcId="{5DD745FD-0F0E-490E-960A-25F71CEA8CAB}" destId="{99AD75E4-4DAD-4719-A0CE-F07A189511A9}" srcOrd="1" destOrd="0" presId="urn:microsoft.com/office/officeart/2005/8/layout/pyramid1"/>
    <dgm:cxn modelId="{C7B43D48-40C7-4FF8-813D-88F0809BBCAD}" type="presParOf" srcId="{6F7E11C1-59E5-4B32-9437-1B27469B7E3C}" destId="{DB0E1910-0F87-4215-B19E-FDD145D245B2}" srcOrd="1" destOrd="0" presId="urn:microsoft.com/office/officeart/2005/8/layout/pyramid1"/>
    <dgm:cxn modelId="{55834BDC-4EE8-4F2E-8D3B-DEDFEE76D4F4}" type="presParOf" srcId="{DB0E1910-0F87-4215-B19E-FDD145D245B2}" destId="{7D12CF34-E3FE-4DAF-B59F-795734735EC7}" srcOrd="0" destOrd="0" presId="urn:microsoft.com/office/officeart/2005/8/layout/pyramid1"/>
    <dgm:cxn modelId="{3BAAB2B4-1501-483B-A936-42232F2B2755}" type="presParOf" srcId="{DB0E1910-0F87-4215-B19E-FDD145D245B2}" destId="{EC3926F2-CAD9-4A62-ADB0-03F6EEC53E5C}" srcOrd="1" destOrd="0" presId="urn:microsoft.com/office/officeart/2005/8/layout/pyramid1"/>
    <dgm:cxn modelId="{D0AB6253-3FF5-48B0-8DA1-D6330172FA6D}" type="presParOf" srcId="{6F7E11C1-59E5-4B32-9437-1B27469B7E3C}" destId="{B76F4BE0-057D-4CDF-9967-4634D8410B3B}" srcOrd="2" destOrd="0" presId="urn:microsoft.com/office/officeart/2005/8/layout/pyramid1"/>
    <dgm:cxn modelId="{02C41AE3-D8FA-4C7A-877A-9E8072D22818}" type="presParOf" srcId="{B76F4BE0-057D-4CDF-9967-4634D8410B3B}" destId="{E56084B7-8EDE-47CC-B4BF-2D4740F226D6}" srcOrd="0" destOrd="0" presId="urn:microsoft.com/office/officeart/2005/8/layout/pyramid1"/>
    <dgm:cxn modelId="{85707916-1656-4069-ABE1-060C6D686D8C}" type="presParOf" srcId="{B76F4BE0-057D-4CDF-9967-4634D8410B3B}" destId="{659E4C5C-6144-4A26-9806-550638EFA96D}" srcOrd="1" destOrd="0" presId="urn:microsoft.com/office/officeart/2005/8/layout/pyramid1"/>
    <dgm:cxn modelId="{A5174E07-CCFC-4E14-A59D-4CC7677C3223}" type="presParOf" srcId="{6F7E11C1-59E5-4B32-9437-1B27469B7E3C}" destId="{CAB8A027-E063-439E-86AE-0D4F7F31EBE9}" srcOrd="3" destOrd="0" presId="urn:microsoft.com/office/officeart/2005/8/layout/pyramid1"/>
    <dgm:cxn modelId="{208870FD-5A81-4976-82B5-E73D4C908D9B}" type="presParOf" srcId="{CAB8A027-E063-439E-86AE-0D4F7F31EBE9}" destId="{27CFF5F9-DE70-40B9-A771-F5F652E7CDD9}" srcOrd="0" destOrd="0" presId="urn:microsoft.com/office/officeart/2005/8/layout/pyramid1"/>
    <dgm:cxn modelId="{920433D1-DB3F-4E34-A501-3BE235C5158B}" type="presParOf" srcId="{CAB8A027-E063-439E-86AE-0D4F7F31EBE9}" destId="{70AAC452-7BC9-4B44-9364-5117C296E4C3}" srcOrd="1" destOrd="0" presId="urn:microsoft.com/office/officeart/2005/8/layout/pyramid1"/>
    <dgm:cxn modelId="{F60A054A-1B71-4E3D-9155-62143CB6EDAD}" type="presParOf" srcId="{6F7E11C1-59E5-4B32-9437-1B27469B7E3C}" destId="{6E32D728-B697-4AAA-9BE6-4CDFE2273C57}" srcOrd="4" destOrd="0" presId="urn:microsoft.com/office/officeart/2005/8/layout/pyramid1"/>
    <dgm:cxn modelId="{8A279B9B-D0B3-44D9-B947-3A4FBC43D850}" type="presParOf" srcId="{6E32D728-B697-4AAA-9BE6-4CDFE2273C57}" destId="{664DA94A-A691-4C88-A8A6-74AB1657E9B3}" srcOrd="0" destOrd="0" presId="urn:microsoft.com/office/officeart/2005/8/layout/pyramid1"/>
    <dgm:cxn modelId="{1CA6B7B1-AFF4-4456-A03B-8F856F4C900A}" type="presParOf" srcId="{6E32D728-B697-4AAA-9BE6-4CDFE2273C57}" destId="{0A7A0A9C-ECDC-47E8-9498-73B410327A33}"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A4B90-3554-4F97-911C-2D3E87E4B19B}">
      <dsp:nvSpPr>
        <dsp:cNvPr id="0" name=""/>
        <dsp:cNvSpPr/>
      </dsp:nvSpPr>
      <dsp:spPr>
        <a:xfrm>
          <a:off x="3010522" y="0"/>
          <a:ext cx="2105896" cy="188770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da-DK" sz="1600" kern="1200" dirty="0">
            <a:solidFill>
              <a:schemeClr val="bg1"/>
            </a:solidFill>
          </a:endParaRPr>
        </a:p>
        <a:p>
          <a:pPr marL="0" lvl="0" indent="0" algn="ctr" defTabSz="711200">
            <a:lnSpc>
              <a:spcPct val="90000"/>
            </a:lnSpc>
            <a:spcBef>
              <a:spcPct val="0"/>
            </a:spcBef>
            <a:spcAft>
              <a:spcPct val="35000"/>
            </a:spcAft>
            <a:buNone/>
          </a:pPr>
          <a:r>
            <a:rPr lang="da-DK" sz="1600" kern="1200" dirty="0">
              <a:solidFill>
                <a:schemeClr val="bg1"/>
              </a:solidFill>
            </a:rPr>
            <a:t>Selv</a:t>
          </a:r>
        </a:p>
        <a:p>
          <a:pPr marL="0" lvl="0" indent="0" algn="ctr" defTabSz="711200">
            <a:lnSpc>
              <a:spcPct val="90000"/>
            </a:lnSpc>
            <a:spcBef>
              <a:spcPct val="0"/>
            </a:spcBef>
            <a:spcAft>
              <a:spcPct val="35000"/>
            </a:spcAft>
            <a:buNone/>
          </a:pPr>
          <a:r>
            <a:rPr lang="da-DK" sz="1600" kern="1200" dirty="0">
              <a:solidFill>
                <a:schemeClr val="bg1"/>
              </a:solidFill>
            </a:rPr>
            <a:t> realisering</a:t>
          </a:r>
        </a:p>
      </dsp:txBody>
      <dsp:txXfrm>
        <a:off x="3010522" y="0"/>
        <a:ext cx="2105896" cy="1887705"/>
      </dsp:txXfrm>
    </dsp:sp>
    <dsp:sp modelId="{7D12CF34-E3FE-4DAF-B59F-795734735EC7}">
      <dsp:nvSpPr>
        <dsp:cNvPr id="0" name=""/>
        <dsp:cNvSpPr/>
      </dsp:nvSpPr>
      <dsp:spPr>
        <a:xfrm>
          <a:off x="2308923" y="1887705"/>
          <a:ext cx="3509095" cy="1257813"/>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solidFill>
                <a:schemeClr val="bg1"/>
              </a:solidFill>
            </a:rPr>
            <a:t>Ego</a:t>
          </a:r>
        </a:p>
        <a:p>
          <a:pPr marL="0" lvl="0" indent="0" algn="ctr" defTabSz="1555750">
            <a:lnSpc>
              <a:spcPct val="90000"/>
            </a:lnSpc>
            <a:spcBef>
              <a:spcPct val="0"/>
            </a:spcBef>
            <a:spcAft>
              <a:spcPct val="35000"/>
            </a:spcAft>
            <a:buNone/>
          </a:pPr>
          <a:r>
            <a:rPr lang="da-DK" sz="3500" kern="1200" dirty="0">
              <a:solidFill>
                <a:schemeClr val="bg1"/>
              </a:solidFill>
            </a:rPr>
            <a:t> omdømme</a:t>
          </a:r>
        </a:p>
      </dsp:txBody>
      <dsp:txXfrm>
        <a:off x="2923015" y="1887705"/>
        <a:ext cx="2280911" cy="1257813"/>
      </dsp:txXfrm>
    </dsp:sp>
    <dsp:sp modelId="{E56084B7-8EDE-47CC-B4BF-2D4740F226D6}">
      <dsp:nvSpPr>
        <dsp:cNvPr id="0" name=""/>
        <dsp:cNvSpPr/>
      </dsp:nvSpPr>
      <dsp:spPr>
        <a:xfrm>
          <a:off x="1497072" y="3145519"/>
          <a:ext cx="5132797" cy="1455470"/>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da-DK" sz="3500" kern="1200" dirty="0"/>
            <a:t>Social kontakt</a:t>
          </a:r>
        </a:p>
      </dsp:txBody>
      <dsp:txXfrm>
        <a:off x="2395311" y="3145519"/>
        <a:ext cx="3336318" cy="1455470"/>
      </dsp:txXfrm>
    </dsp:sp>
    <dsp:sp modelId="{27CFF5F9-DE70-40B9-A771-F5F652E7CDD9}">
      <dsp:nvSpPr>
        <dsp:cNvPr id="0" name=""/>
        <dsp:cNvSpPr/>
      </dsp:nvSpPr>
      <dsp:spPr>
        <a:xfrm>
          <a:off x="670386" y="4600990"/>
          <a:ext cx="6786169" cy="1482067"/>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857965" y="4600990"/>
        <a:ext cx="4411010" cy="1482067"/>
      </dsp:txXfrm>
    </dsp:sp>
    <dsp:sp modelId="{664DA94A-A691-4C88-A8A6-74AB1657E9B3}">
      <dsp:nvSpPr>
        <dsp:cNvPr id="0" name=""/>
        <dsp:cNvSpPr/>
      </dsp:nvSpPr>
      <dsp:spPr>
        <a:xfrm>
          <a:off x="0" y="6083057"/>
          <a:ext cx="8126941" cy="1201855"/>
        </a:xfrm>
        <a:prstGeom prst="trapezoid">
          <a:avLst>
            <a:gd name="adj" fmla="val 55779"/>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da-DK" sz="3500" kern="1200" dirty="0"/>
        </a:p>
      </dsp:txBody>
      <dsp:txXfrm>
        <a:off x="1422214" y="6083057"/>
        <a:ext cx="5282512" cy="120185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17-03-2021</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8C3F4-A074-4196-A767-42CE20A1999B}" type="datetimeFigureOut">
              <a:rPr lang="da-DK" smtClean="0"/>
              <a:pPr/>
              <a:t>17-03-2021</a:t>
            </a:fld>
            <a:endParaRPr lang="da-DK"/>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9AE0D4-395B-4AE0-A91B-1AB58555538A}" type="slidenum">
              <a:rPr lang="da-DK" smtClean="0"/>
              <a:pPr/>
              <a:t>‹nr.›</a:t>
            </a:fld>
            <a:endParaRPr lang="da-DK"/>
          </a:p>
        </p:txBody>
      </p:sp>
    </p:spTree>
    <p:extLst>
      <p:ext uri="{BB962C8B-B14F-4D97-AF65-F5344CB8AC3E}">
        <p14:creationId xmlns:p14="http://schemas.microsoft.com/office/powerpoint/2010/main" val="344655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NmL98SiE-ag&amp;t=32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normAutofit fontScale="2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2800" b="0" i="0" dirty="0">
                <a:solidFill>
                  <a:srgbClr val="000000"/>
                </a:solidFill>
                <a:effectLst/>
                <a:latin typeface="Roboto"/>
              </a:rPr>
              <a:t>Modellen for organisatoriske strategier blev udviklet af Raymond E. Miles, emeritusprofessor ved University ved </a:t>
            </a:r>
            <a:r>
              <a:rPr lang="da-DK" sz="2800" b="0" i="0" dirty="0" err="1">
                <a:solidFill>
                  <a:srgbClr val="000000"/>
                </a:solidFill>
                <a:effectLst/>
                <a:latin typeface="Roboto"/>
              </a:rPr>
              <a:t>California</a:t>
            </a:r>
            <a:r>
              <a:rPr lang="da-DK" sz="2800" b="0" i="0" dirty="0">
                <a:solidFill>
                  <a:srgbClr val="000000"/>
                </a:solidFill>
                <a:effectLst/>
                <a:latin typeface="Roboto"/>
              </a:rPr>
              <a:t>, og Charles C. Snow, professor i forretningsadministration ved Penn State University.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strike="noStrike"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strike="noStrike" dirty="0">
                <a:solidFill>
                  <a:srgbClr val="384A50"/>
                </a:solidFill>
                <a:effectLst/>
                <a:latin typeface="Arial" panose="020B0604020202020204" pitchFamily="34" charset="0"/>
                <a:ea typeface="Calibri" panose="020F0502020204030204" pitchFamily="34" charset="0"/>
              </a:rPr>
              <a:t>The model of organizational strategies was developed by Raymond E. Miles an Emeritus Professor at University of California and Charles C. Snow a Professor in Business Administration at Penn State University.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a:solidFill>
                  <a:srgbClr val="384A50"/>
                </a:solidFill>
                <a:effectLst/>
                <a:latin typeface="Arial" panose="020B0604020202020204" pitchFamily="34" charset="0"/>
                <a:ea typeface="Calibri" panose="020F0502020204030204" pitchFamily="34" charset="0"/>
              </a:rPr>
              <a:t>Til</a:t>
            </a:r>
            <a:r>
              <a:rPr lang="en-US" sz="1800" dirty="0">
                <a:solidFill>
                  <a:srgbClr val="384A50"/>
                </a:solidFill>
                <a:effectLst/>
                <a:latin typeface="Arial" panose="020B0604020202020204" pitchFamily="34" charset="0"/>
                <a:ea typeface="Calibri" panose="020F0502020204030204" pitchFamily="34" charset="0"/>
              </a:rPr>
              <a:t> </a:t>
            </a:r>
            <a:r>
              <a:rPr lang="en-US" sz="1800" dirty="0" err="1">
                <a:solidFill>
                  <a:srgbClr val="384A50"/>
                </a:solidFill>
                <a:effectLst/>
                <a:latin typeface="Arial" panose="020B0604020202020204" pitchFamily="34" charset="0"/>
                <a:ea typeface="Calibri" panose="020F0502020204030204" pitchFamily="34" charset="0"/>
              </a:rPr>
              <a:t>tekst</a:t>
            </a:r>
            <a:r>
              <a:rPr lang="en-US" sz="1800" dirty="0">
                <a:solidFill>
                  <a:srgbClr val="384A50"/>
                </a:solidFill>
                <a:effectLst/>
                <a:latin typeface="Arial" panose="020B0604020202020204" pitchFamily="34" charset="0"/>
                <a:ea typeface="Calibri" panose="020F0502020204030204" pitchFamily="34" charset="0"/>
              </a:rPr>
              <a:t> </a:t>
            </a:r>
            <a:r>
              <a:rPr lang="en-US" sz="1800" dirty="0" err="1">
                <a:solidFill>
                  <a:srgbClr val="384A50"/>
                </a:solidFill>
                <a:effectLst/>
                <a:latin typeface="Arial" panose="020B0604020202020204" pitchFamily="34" charset="0"/>
                <a:ea typeface="Calibri" panose="020F0502020204030204" pitchFamily="34" charset="0"/>
              </a:rPr>
              <a:t>på</a:t>
            </a:r>
            <a:r>
              <a:rPr lang="en-US" sz="1800" dirty="0">
                <a:solidFill>
                  <a:srgbClr val="384A50"/>
                </a:solidFill>
                <a:effectLst/>
                <a:latin typeface="Arial" panose="020B0604020202020204" pitchFamily="34" charset="0"/>
                <a:ea typeface="Calibri" panose="020F0502020204030204" pitchFamily="34" charset="0"/>
              </a:rPr>
              <a:t> </a:t>
            </a:r>
            <a:r>
              <a:rPr lang="en-US" sz="1800" dirty="0" err="1">
                <a:solidFill>
                  <a:srgbClr val="384A50"/>
                </a:solidFill>
                <a:effectLst/>
                <a:latin typeface="Arial" panose="020B0604020202020204" pitchFamily="34" charset="0"/>
                <a:ea typeface="Calibri" panose="020F0502020204030204" pitchFamily="34" charset="0"/>
              </a:rPr>
              <a:t>Yousee</a:t>
            </a:r>
            <a:r>
              <a:rPr lang="en-US" sz="1800" dirty="0">
                <a:solidFill>
                  <a:srgbClr val="384A50"/>
                </a:solidFill>
                <a:effectLst/>
                <a:latin typeface="Arial" panose="020B0604020202020204" pitchFamily="34" charset="0"/>
                <a:ea typeface="Calibri" panose="020F0502020204030204" pitchFamily="34" charset="0"/>
              </a:rPr>
              <a:t> </a:t>
            </a:r>
            <a:r>
              <a:rPr lang="en-US" sz="1800" dirty="0" err="1">
                <a:solidFill>
                  <a:srgbClr val="384A50"/>
                </a:solidFill>
                <a:effectLst/>
                <a:latin typeface="Arial" panose="020B0604020202020204" pitchFamily="34" charset="0"/>
                <a:ea typeface="Calibri" panose="020F0502020204030204" pitchFamily="34" charset="0"/>
              </a:rPr>
              <a:t>og</a:t>
            </a:r>
            <a:r>
              <a:rPr lang="en-US" sz="1800" dirty="0">
                <a:solidFill>
                  <a:srgbClr val="384A50"/>
                </a:solidFill>
                <a:effectLst/>
                <a:latin typeface="Arial" panose="020B0604020202020204" pitchFamily="34" charset="0"/>
                <a:ea typeface="Calibri" panose="020F0502020204030204" pitchFamily="34" charset="0"/>
              </a:rPr>
              <a:t> </a:t>
            </a:r>
            <a:r>
              <a:rPr lang="en-US" sz="1800" dirty="0" err="1">
                <a:solidFill>
                  <a:srgbClr val="384A50"/>
                </a:solidFill>
                <a:effectLst/>
                <a:latin typeface="Arial" panose="020B0604020202020204" pitchFamily="34" charset="0"/>
                <a:ea typeface="Calibri" panose="020F0502020204030204" pitchFamily="34" charset="0"/>
              </a:rPr>
              <a:t>hjemmesiden</a:t>
            </a: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2800" b="0" i="0" dirty="0">
                <a:solidFill>
                  <a:srgbClr val="000000"/>
                </a:solidFill>
                <a:effectLst/>
                <a:latin typeface="Roboto"/>
              </a:rPr>
              <a:t>Gennemgangen af ​​modellen er baseret på bogen “Organisatorisk strategi, struktur og proces”, der blev offentliggjort i 1978. Miles og Snow argumenterede for, at virksomheder udvikler deres adaptive strategier baseret på deres opfattelse af deres miljø. De forskellige organisationstyper ser deres miljøer på forskellige måder, hvilket får dem til at vedtage forskellige strategier. Disse adaptive strategier giver nogle organisationer mulighed for at være mere adaptive eller blot følsomme over for deres miljøer end andre, og de forskellige organisationstyper repræsenterer en række adaptive virksomheder. Miles og Snow identificerede fire unikke strategier, der bruges af organisationer.</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2800" b="0" i="0" dirty="0">
              <a:solidFill>
                <a:srgbClr val="000000"/>
              </a:solidFill>
              <a:effectLst/>
              <a:latin typeface="Roboto"/>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2800" b="0" i="0" dirty="0">
                <a:solidFill>
                  <a:srgbClr val="000000"/>
                </a:solidFill>
                <a:effectLst/>
                <a:latin typeface="Roboto"/>
              </a:rPr>
              <a:t>Raymond E. Miles var professor emeritus og tidligere dekan for Walter A. Haas School of Business, University of </a:t>
            </a:r>
            <a:r>
              <a:rPr lang="da-DK" sz="2800" b="0" i="0" dirty="0" err="1">
                <a:solidFill>
                  <a:srgbClr val="000000"/>
                </a:solidFill>
                <a:effectLst/>
                <a:latin typeface="Roboto"/>
              </a:rPr>
              <a:t>California</a:t>
            </a:r>
            <a:r>
              <a:rPr lang="da-DK" sz="2800" b="0" i="0" dirty="0">
                <a:solidFill>
                  <a:srgbClr val="000000"/>
                </a:solidFill>
                <a:effectLst/>
                <a:latin typeface="Roboto"/>
              </a:rPr>
              <a:t>, Berkeley. Han fik sin ph.d. i organisatorisk adfærd og industrielle relationer fra Stanford. Han har udgivet fem bøger og over halvtreds artikler baseret på sin forskning om ledelse og ledelsesfilosofier, organisationsudvikling, organisationsdesign og alternative arrangementer af strategi, struktur og proces.</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2800" b="0" i="0" dirty="0">
              <a:solidFill>
                <a:srgbClr val="000000"/>
              </a:solidFill>
              <a:effectLst/>
              <a:latin typeface="Roboto"/>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2800" b="0" i="0" dirty="0">
                <a:solidFill>
                  <a:srgbClr val="000000"/>
                </a:solidFill>
                <a:effectLst/>
                <a:latin typeface="Roboto"/>
              </a:rPr>
              <a:t>Charles C. Snow er Mellon Foundation-professor i forretningsadministration og formand for Institut for Ledelse og Organisation ved Penn </a:t>
            </a:r>
            <a:r>
              <a:rPr lang="da-DK" sz="2800" b="0" i="0" dirty="0" err="1">
                <a:solidFill>
                  <a:srgbClr val="000000"/>
                </a:solidFill>
                <a:effectLst/>
                <a:latin typeface="Roboto"/>
              </a:rPr>
              <a:t>State's</a:t>
            </a:r>
            <a:r>
              <a:rPr lang="da-DK" sz="2800" b="0" i="0" dirty="0">
                <a:solidFill>
                  <a:srgbClr val="000000"/>
                </a:solidFill>
                <a:effectLst/>
                <a:latin typeface="Roboto"/>
              </a:rPr>
              <a:t> </a:t>
            </a:r>
            <a:r>
              <a:rPr lang="da-DK" sz="2800" b="0" i="0" dirty="0" err="1">
                <a:solidFill>
                  <a:srgbClr val="000000"/>
                </a:solidFill>
                <a:effectLst/>
                <a:latin typeface="Roboto"/>
              </a:rPr>
              <a:t>Smeal</a:t>
            </a:r>
            <a:r>
              <a:rPr lang="da-DK" sz="2800" b="0" i="0" dirty="0">
                <a:solidFill>
                  <a:srgbClr val="000000"/>
                </a:solidFill>
                <a:effectLst/>
                <a:latin typeface="Roboto"/>
              </a:rPr>
              <a:t> College of Business. Han har forsknings- og rådgivningserfaring inden for både formulering og implementering af forretningsstrategier. Han er på redaktionen for Strategic Management Journal, Journal of World Business og seks andre akademiske tidsskrifter. Han har været gæsteprofessor ved flere institutioner og har gennemført ledelsesuddannelser inden for virksomheden for en række internationale organisationer.</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2800" b="0" i="0" dirty="0">
              <a:solidFill>
                <a:srgbClr val="000000"/>
              </a:solidFill>
              <a:effectLst/>
              <a:latin typeface="Roboto"/>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2800" b="0" i="0" dirty="0">
                <a:solidFill>
                  <a:srgbClr val="000000"/>
                </a:solidFill>
                <a:effectLst/>
                <a:latin typeface="Roboto"/>
              </a:rPr>
              <a:t>Du kan også drage fordel af:</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2800" b="0" i="0" dirty="0">
              <a:solidFill>
                <a:srgbClr val="000000"/>
              </a:solidFill>
              <a:effectLst/>
              <a:latin typeface="Roboto"/>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2800" b="0" i="0" dirty="0">
                <a:solidFill>
                  <a:srgbClr val="000000"/>
                </a:solidFill>
                <a:effectLst/>
                <a:latin typeface="Roboto"/>
              </a:rPr>
              <a:t>Den </a:t>
            </a:r>
            <a:r>
              <a:rPr lang="da-DK" sz="2800" b="0" i="0" dirty="0" err="1">
                <a:solidFill>
                  <a:srgbClr val="000000"/>
                </a:solidFill>
                <a:effectLst/>
                <a:latin typeface="Roboto"/>
              </a:rPr>
              <a:t>firekvadrante</a:t>
            </a:r>
            <a:r>
              <a:rPr lang="da-DK" sz="2800" b="0" i="0" dirty="0">
                <a:solidFill>
                  <a:srgbClr val="000000"/>
                </a:solidFill>
                <a:effectLst/>
                <a:latin typeface="Roboto"/>
              </a:rPr>
              <a:t> model af organisationsændring udviklet af professor David Buchanan og forsker David </a:t>
            </a:r>
            <a:r>
              <a:rPr lang="da-DK" sz="2800" b="0" i="0" dirty="0" err="1">
                <a:solidFill>
                  <a:srgbClr val="000000"/>
                </a:solidFill>
                <a:effectLst/>
                <a:latin typeface="Roboto"/>
              </a:rPr>
              <a:t>Boddy</a:t>
            </a:r>
            <a:r>
              <a:rPr lang="da-DK" sz="2800" b="0" i="0" dirty="0">
                <a:solidFill>
                  <a:srgbClr val="000000"/>
                </a:solidFill>
                <a:effectLst/>
                <a:latin typeface="Roboto"/>
              </a:rPr>
              <a:t> </a:t>
            </a:r>
          </a:p>
          <a:p>
            <a:pPr marL="0" marR="0" indent="0" algn="l" defTabSz="914400" rtl="0" eaLnBrk="1" fontAlgn="auto" latinLnBrk="0" hangingPunct="1">
              <a:lnSpc>
                <a:spcPct val="100000"/>
              </a:lnSpc>
              <a:spcBef>
                <a:spcPts val="0"/>
              </a:spcBef>
              <a:spcAft>
                <a:spcPts val="0"/>
              </a:spcAft>
              <a:buClrTx/>
              <a:buSzTx/>
              <a:buFontTx/>
              <a:buNone/>
              <a:tabLst/>
              <a:defRPr/>
            </a:pPr>
            <a:r>
              <a:rPr lang="da-DK" sz="2800" b="0" i="0" dirty="0" err="1">
                <a:solidFill>
                  <a:srgbClr val="000000"/>
                </a:solidFill>
                <a:effectLst/>
                <a:latin typeface="Roboto"/>
              </a:rPr>
              <a:t>Xxx</a:t>
            </a:r>
            <a:r>
              <a:rPr lang="da-DK" sz="2800" b="0" i="0" dirty="0">
                <a:solidFill>
                  <a:srgbClr val="000000"/>
                </a:solidFill>
                <a:effectLst/>
                <a:latin typeface="Roboto"/>
              </a:rPr>
              <a:t> dansk adresse</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2800" b="0" i="0" dirty="0">
              <a:solidFill>
                <a:srgbClr val="000000"/>
              </a:solidFill>
              <a:effectLst/>
              <a:latin typeface="Roboto"/>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2800" b="0" i="0" dirty="0">
                <a:solidFill>
                  <a:srgbClr val="000000"/>
                </a:solidFill>
                <a:effectLst/>
                <a:latin typeface="Roboto"/>
              </a:rPr>
              <a:t>YouTube CVF-model (The </a:t>
            </a:r>
            <a:r>
              <a:rPr lang="da-DK" sz="2800" b="0" i="0" dirty="0" err="1">
                <a:solidFill>
                  <a:srgbClr val="000000"/>
                </a:solidFill>
                <a:effectLst/>
                <a:latin typeface="Roboto"/>
              </a:rPr>
              <a:t>Competing</a:t>
            </a:r>
            <a:r>
              <a:rPr lang="da-DK" sz="2800" b="0" i="0" dirty="0">
                <a:solidFill>
                  <a:srgbClr val="000000"/>
                </a:solidFill>
                <a:effectLst/>
                <a:latin typeface="Roboto"/>
              </a:rPr>
              <a:t> Values ​​Framework) udviklet af professor Robert E. Quinn og professor Kim S. Cameron</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2800" b="0" i="0" dirty="0" err="1">
                <a:solidFill>
                  <a:srgbClr val="000000"/>
                </a:solidFill>
                <a:effectLst/>
                <a:latin typeface="Roboto"/>
              </a:rPr>
              <a:t>Xxx</a:t>
            </a:r>
            <a:r>
              <a:rPr lang="da-DK" sz="2800" b="0" i="0" dirty="0">
                <a:solidFill>
                  <a:srgbClr val="000000"/>
                </a:solidFill>
                <a:effectLst/>
                <a:latin typeface="Roboto"/>
              </a:rPr>
              <a:t> dansk adresse</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2800" b="0" i="0" dirty="0">
              <a:solidFill>
                <a:srgbClr val="000000"/>
              </a:solidFill>
              <a:effectLst/>
              <a:latin typeface="Roboto"/>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2800" b="0" i="0" dirty="0">
                <a:solidFill>
                  <a:srgbClr val="000000"/>
                </a:solidFill>
                <a:effectLst/>
                <a:latin typeface="Roboto"/>
              </a:rPr>
              <a:t>Flere film på </a:t>
            </a:r>
            <a:r>
              <a:rPr lang="da-DK" sz="2800" b="0" i="0" dirty="0" err="1">
                <a:solidFill>
                  <a:srgbClr val="000000"/>
                </a:solidFill>
                <a:effectLst/>
                <a:latin typeface="Roboto"/>
              </a:rPr>
              <a:t>Youtube</a:t>
            </a:r>
            <a:r>
              <a:rPr lang="da-DK" sz="2800" b="0" i="0" dirty="0">
                <a:solidFill>
                  <a:srgbClr val="000000"/>
                </a:solidFill>
                <a:effectLst/>
                <a:latin typeface="Roboto"/>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2800" b="0" i="0" dirty="0" err="1">
                <a:solidFill>
                  <a:srgbClr val="000000"/>
                </a:solidFill>
                <a:effectLst/>
                <a:latin typeface="Roboto"/>
              </a:rPr>
              <a:t>Xxx</a:t>
            </a:r>
            <a:r>
              <a:rPr lang="da-DK" sz="2800" b="0" i="0" dirty="0">
                <a:solidFill>
                  <a:srgbClr val="000000"/>
                </a:solidFill>
                <a:effectLst/>
                <a:latin typeface="Roboto"/>
              </a:rPr>
              <a:t> dansk adresse</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2800" b="0" i="0" dirty="0">
              <a:solidFill>
                <a:srgbClr val="000000"/>
              </a:solidFill>
              <a:effectLst/>
              <a:latin typeface="Roboto"/>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sz="2800" b="0" i="0" dirty="0">
                <a:solidFill>
                  <a:srgbClr val="000000"/>
                </a:solidFill>
                <a:effectLst/>
                <a:latin typeface="Roboto"/>
              </a:rPr>
              <a:t>Flere oplysninger om </a:t>
            </a:r>
            <a:r>
              <a:rPr lang="da-DK" sz="2800" b="0" i="0" dirty="0" err="1">
                <a:solidFill>
                  <a:srgbClr val="000000"/>
                </a:solidFill>
                <a:effectLst/>
                <a:latin typeface="Roboto"/>
              </a:rPr>
              <a:t>Forklarmiglige</a:t>
            </a:r>
            <a:r>
              <a:rPr lang="da-DK" sz="2800" b="0" i="0" dirty="0">
                <a:solidFill>
                  <a:srgbClr val="000000"/>
                </a:solidFill>
                <a:effectLst/>
                <a:latin typeface="Roboto"/>
              </a:rPr>
              <a:t>: www.Forklarmiglige.com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2800" b="0" i="0" dirty="0">
              <a:solidFill>
                <a:srgbClr val="000000"/>
              </a:solidFill>
              <a:effectLst/>
              <a:latin typeface="Roboto"/>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Text for front page: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strike="sngStrike" dirty="0">
                <a:solidFill>
                  <a:srgbClr val="384A50"/>
                </a:solidFill>
                <a:effectLst/>
                <a:latin typeface="Arial" panose="020B0604020202020204" pitchFamily="34" charset="0"/>
                <a:ea typeface="Calibri" panose="020F0502020204030204" pitchFamily="34" charset="0"/>
              </a:rPr>
              <a:t>The model of organizational strategies was developed by Raymond E. Miles an Emeritus Professor at University of California and Charles C. Snow a Professor in Business Administration at Penn State University.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review of the model is based on the book “Organizational Strategy, Structure, and Process” published in 1978. Miles and Snow argued that companies develop their adaptive strategies based on their perception of their environment. The different organization types view their environments in different ways, causing them to adopt different strategies. These adaptive strategies allow some organizations to be more adaptive or mere sensitive to their environments than others, and the different organization types represent a range of adaptive companies. Miles and Snow identified four unique strategies that are used by organizations.</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Raymond E. Miles was professor emeritus and former dean of the Walter A. Haas School of Business, University of California, Berkeley. He received his Ph.D. in Organizational Behavior and Industrial Relations from Stanford. He has published five books and over fifty articles based on his research on leadership and managerial philosophies, organizational development, organization design, and alternative arrangements of strategy, structure and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Charles C. Snow is the Mellon Foundation Professor of Business Administration and chairman of the Department of Management and Organization at Penn State’s </a:t>
            </a:r>
            <a:r>
              <a:rPr lang="en-US" sz="1800" dirty="0" err="1">
                <a:solidFill>
                  <a:srgbClr val="384A50"/>
                </a:solidFill>
                <a:effectLst/>
                <a:latin typeface="Arial" panose="020B0604020202020204" pitchFamily="34" charset="0"/>
                <a:ea typeface="Calibri" panose="020F0502020204030204" pitchFamily="34" charset="0"/>
              </a:rPr>
              <a:t>Smeal</a:t>
            </a:r>
            <a:r>
              <a:rPr lang="en-US" sz="1800" dirty="0">
                <a:solidFill>
                  <a:srgbClr val="384A50"/>
                </a:solidFill>
                <a:effectLst/>
                <a:latin typeface="Arial" panose="020B0604020202020204" pitchFamily="34" charset="0"/>
                <a:ea typeface="Calibri" panose="020F0502020204030204" pitchFamily="34" charset="0"/>
              </a:rPr>
              <a:t> College of Business. He has research and consulting experience in both formulation and implementation of business strategies. He is on the editorial board of the Strategic Management Journal, Journal of World Business, and six other academic journals. He has been a visiting professor at several institutions and has conducted in-company executive education programs for a variety of international organizations.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You might also benefit from: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800" kern="1200" dirty="0">
                <a:solidFill>
                  <a:srgbClr val="384A50"/>
                </a:solidFill>
                <a:effectLst/>
                <a:latin typeface="Arial" panose="020B0604020202020204" pitchFamily="34" charset="0"/>
                <a:cs typeface="+mn-cs"/>
              </a:rPr>
              <a:t>The </a:t>
            </a:r>
            <a:r>
              <a:rPr lang="da-DK" sz="1800" kern="1200" dirty="0" err="1">
                <a:solidFill>
                  <a:srgbClr val="384A50"/>
                </a:solidFill>
                <a:effectLst/>
                <a:latin typeface="Arial" panose="020B0604020202020204" pitchFamily="34" charset="0"/>
                <a:cs typeface="+mn-cs"/>
              </a:rPr>
              <a:t>four-quadrant</a:t>
            </a:r>
            <a:r>
              <a:rPr lang="da-DK" sz="1800" kern="1200" dirty="0">
                <a:solidFill>
                  <a:srgbClr val="384A50"/>
                </a:solidFill>
                <a:effectLst/>
                <a:latin typeface="Arial" panose="020B0604020202020204" pitchFamily="34" charset="0"/>
                <a:cs typeface="+mn-cs"/>
              </a:rPr>
              <a:t> model of </a:t>
            </a:r>
            <a:r>
              <a:rPr lang="da-DK" sz="1800" kern="1200" dirty="0" err="1">
                <a:solidFill>
                  <a:srgbClr val="384A50"/>
                </a:solidFill>
                <a:effectLst/>
                <a:latin typeface="Arial" panose="020B0604020202020204" pitchFamily="34" charset="0"/>
                <a:cs typeface="+mn-cs"/>
              </a:rPr>
              <a:t>organizational</a:t>
            </a:r>
            <a:r>
              <a:rPr lang="da-DK" sz="1800" kern="1200" dirty="0">
                <a:solidFill>
                  <a:srgbClr val="384A50"/>
                </a:solidFill>
                <a:effectLst/>
                <a:latin typeface="Arial" panose="020B0604020202020204" pitchFamily="34" charset="0"/>
                <a:cs typeface="+mn-cs"/>
              </a:rPr>
              <a:t> </a:t>
            </a:r>
            <a:r>
              <a:rPr lang="da-DK" sz="1800" kern="1200" dirty="0" err="1">
                <a:solidFill>
                  <a:srgbClr val="384A50"/>
                </a:solidFill>
                <a:effectLst/>
                <a:latin typeface="Arial" panose="020B0604020202020204" pitchFamily="34" charset="0"/>
                <a:cs typeface="+mn-cs"/>
              </a:rPr>
              <a:t>change</a:t>
            </a:r>
            <a:r>
              <a:rPr lang="da-DK" sz="1800" kern="1200" dirty="0">
                <a:solidFill>
                  <a:srgbClr val="384A50"/>
                </a:solidFill>
                <a:effectLst/>
                <a:latin typeface="Arial" panose="020B0604020202020204" pitchFamily="34" charset="0"/>
                <a:cs typeface="+mn-cs"/>
              </a:rPr>
              <a:t> </a:t>
            </a:r>
            <a:r>
              <a:rPr lang="da-DK" sz="1800" kern="1200" dirty="0" err="1">
                <a:solidFill>
                  <a:srgbClr val="384A50"/>
                </a:solidFill>
                <a:effectLst/>
                <a:latin typeface="Arial" panose="020B0604020202020204" pitchFamily="34" charset="0"/>
                <a:cs typeface="+mn-cs"/>
              </a:rPr>
              <a:t>developed</a:t>
            </a:r>
            <a:r>
              <a:rPr lang="da-DK" sz="1800" kern="1200" dirty="0">
                <a:solidFill>
                  <a:srgbClr val="384A50"/>
                </a:solidFill>
                <a:effectLst/>
                <a:latin typeface="Arial" panose="020B0604020202020204" pitchFamily="34" charset="0"/>
                <a:cs typeface="+mn-cs"/>
              </a:rPr>
              <a:t> by Professor David Buchanan and Research Fellow David </a:t>
            </a:r>
            <a:r>
              <a:rPr lang="da-DK" sz="1800" kern="1200" dirty="0" err="1">
                <a:solidFill>
                  <a:srgbClr val="384A50"/>
                </a:solidFill>
                <a:effectLst/>
                <a:latin typeface="Arial" panose="020B0604020202020204" pitchFamily="34" charset="0"/>
                <a:cs typeface="+mn-cs"/>
              </a:rPr>
              <a:t>Boddy</a:t>
            </a:r>
            <a:endParaRPr lang="da-DK" sz="1800" kern="1200" dirty="0">
              <a:solidFill>
                <a:srgbClr val="384A50"/>
              </a:solidFill>
              <a:effectLst/>
              <a:latin typeface="Arial" panose="020B0604020202020204" pitchFamily="34" charset="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hlinkClick r:id="rId3"/>
              </a:rPr>
              <a:t>The four quadrant model of organizational change Boddy and Buchanan – YouTube</a:t>
            </a:r>
            <a:endParaRPr lang="en-US" sz="28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CVF model (The competing Values Framework) developed by Professor Robert E. Quinn and Professor Kim S. Cameron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https://www.youtube.com/watch?v=tzAG1Fi0sQw</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More films on </a:t>
            </a:r>
            <a:r>
              <a:rPr lang="en-US" sz="1800" dirty="0" err="1">
                <a:solidFill>
                  <a:srgbClr val="384A50"/>
                </a:solidFill>
                <a:effectLst/>
                <a:latin typeface="Arial" panose="020B0604020202020204" pitchFamily="34" charset="0"/>
                <a:ea typeface="Calibri" panose="020F0502020204030204" pitchFamily="34" charset="0"/>
              </a:rPr>
              <a:t>Youtube</a:t>
            </a:r>
            <a:r>
              <a:rPr lang="en-US" sz="1800" dirty="0">
                <a:solidFill>
                  <a:srgbClr val="384A50"/>
                </a:solidFill>
                <a:effectLst/>
                <a:latin typeface="Arial" panose="020B0604020202020204" pitchFamily="34" charset="0"/>
                <a:ea typeface="Calibri" panose="020F050202020403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https://www.youtube.com/channel/UCzsVwalhjDS-NpN2b5CoPNQ</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More information about </a:t>
            </a:r>
            <a:r>
              <a:rPr lang="en-US" sz="1800" dirty="0" err="1">
                <a:solidFill>
                  <a:srgbClr val="384A50"/>
                </a:solidFill>
                <a:effectLst/>
                <a:latin typeface="Arial" panose="020B0604020202020204" pitchFamily="34" charset="0"/>
                <a:ea typeface="Calibri" panose="020F0502020204030204" pitchFamily="34" charset="0"/>
              </a:rPr>
              <a:t>Flixabout</a:t>
            </a:r>
            <a:r>
              <a:rPr lang="en-US" sz="1800" dirty="0">
                <a:solidFill>
                  <a:srgbClr val="384A50"/>
                </a:solidFill>
                <a:effectLst/>
                <a:latin typeface="Arial" panose="020B0604020202020204" pitchFamily="34" charset="0"/>
                <a:ea typeface="Calibri" panose="020F0502020204030204" pitchFamily="34"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www.Flixabout.com</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Introduction of authors and purpose of the model</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The structure of the model and two important factors in the model</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Three major problems in the model</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84A50"/>
                </a:solidFill>
                <a:effectLst/>
                <a:latin typeface="Arial" panose="020B0604020202020204" pitchFamily="34" charset="0"/>
                <a:ea typeface="Calibri" panose="020F0502020204030204" pitchFamily="34" charset="0"/>
              </a:rPr>
              <a:t>The three major problems and the four types of organizational strategies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generally findings and use of the four types of organizational strategies</a:t>
            </a: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a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384A50"/>
              </a:solidFill>
              <a:effectLst/>
              <a:latin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2800" b="0" i="0" dirty="0">
                <a:solidFill>
                  <a:srgbClr val="000000"/>
                </a:solidFill>
                <a:effectLst/>
                <a:latin typeface="Roboto"/>
              </a:rPr>
              <a:t>Gennemgangen af modellen er baseret på bogen </a:t>
            </a:r>
            <a:r>
              <a:rPr lang="en-US" sz="2800" dirty="0">
                <a:effectLst/>
                <a:latin typeface="Calibri" panose="020F0502020204030204" pitchFamily="34" charset="0"/>
                <a:ea typeface="Calibri" panose="020F0502020204030204" pitchFamily="34" charset="0"/>
                <a:cs typeface="Times New Roman" panose="02020603050405020304" pitchFamily="18" charset="0"/>
              </a:rPr>
              <a:t>“Organizational Strategy, Structure, and Process”</a:t>
            </a:r>
            <a:r>
              <a:rPr lang="da-DK" sz="2800" b="0" i="0" dirty="0">
                <a:solidFill>
                  <a:srgbClr val="000000"/>
                </a:solidFill>
                <a:effectLst/>
                <a:latin typeface="Roboto"/>
              </a:rPr>
              <a:t> udgivet i 1978.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review of the model is based on the book “Organizational Strategy, Structure, and Process” published in 1978. </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dsholder til slidenummer 3"/>
          <p:cNvSpPr>
            <a:spLocks noGrp="1"/>
          </p:cNvSpPr>
          <p:nvPr>
            <p:ph type="sldNum" sz="quarter" idx="5"/>
          </p:nvPr>
        </p:nvSpPr>
        <p:spPr/>
        <p:txBody>
          <a:bodyPr/>
          <a:lstStyle/>
          <a:p>
            <a:fld id="{029AE0D4-395B-4AE0-A91B-1AB58555538A}" type="slidenum">
              <a:rPr lang="da-DK" smtClean="0"/>
              <a:pPr/>
              <a:t>2</a:t>
            </a:fld>
            <a:endParaRPr lang="da-DK"/>
          </a:p>
        </p:txBody>
      </p:sp>
    </p:spTree>
    <p:extLst>
      <p:ext uri="{BB962C8B-B14F-4D97-AF65-F5344CB8AC3E}">
        <p14:creationId xmlns:p14="http://schemas.microsoft.com/office/powerpoint/2010/main" val="1340709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8BEDDCED-4F3B-47DD-A2B3-5F65674F1628}" type="slidenum">
              <a:rPr lang="da-DK" smtClean="0"/>
              <a:pPr/>
              <a:t>3</a:t>
            </a:fld>
            <a:endParaRPr lang="da-DK"/>
          </a:p>
        </p:txBody>
      </p:sp>
    </p:spTree>
    <p:extLst>
      <p:ext uri="{BB962C8B-B14F-4D97-AF65-F5344CB8AC3E}">
        <p14:creationId xmlns:p14="http://schemas.microsoft.com/office/powerpoint/2010/main" val="111893664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2.jpeg"/><Relationship Id="rId7" Type="http://schemas.openxmlformats.org/officeDocument/2006/relationships/image" Target="../media/image6.png"/><Relationship Id="rId12"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11" Type="http://schemas.openxmlformats.org/officeDocument/2006/relationships/diagramColors" Target="../diagrams/colors1.xml"/><Relationship Id="rId5" Type="http://schemas.openxmlformats.org/officeDocument/2006/relationships/image" Target="../media/image4.jpeg"/><Relationship Id="rId10" Type="http://schemas.openxmlformats.org/officeDocument/2006/relationships/diagramQuickStyle" Target="../diagrams/quickStyle1.xml"/><Relationship Id="rId4" Type="http://schemas.openxmlformats.org/officeDocument/2006/relationships/image" Target="../media/image3.jpeg"/><Relationship Id="rId9" Type="http://schemas.openxmlformats.org/officeDocument/2006/relationships/diagramLayout" Target="../diagrams/layout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yramide 5 step">
    <p:bg>
      <p:bgPr>
        <a:solidFill>
          <a:srgbClr val="F7E8D1"/>
        </a:solidFill>
        <a:effectLst/>
      </p:bgPr>
    </p:bg>
    <p:spTree>
      <p:nvGrpSpPr>
        <p:cNvPr id="1" name=""/>
        <p:cNvGrpSpPr/>
        <p:nvPr/>
      </p:nvGrpSpPr>
      <p:grpSpPr>
        <a:xfrm>
          <a:off x="0" y="0"/>
          <a:ext cx="0" cy="0"/>
          <a:chOff x="0" y="0"/>
          <a:chExt cx="0" cy="0"/>
        </a:xfrm>
      </p:grpSpPr>
      <p:sp>
        <p:nvSpPr>
          <p:cNvPr id="7" name="Tekstboks 6"/>
          <p:cNvSpPr txBox="1"/>
          <p:nvPr userDrawn="1"/>
        </p:nvSpPr>
        <p:spPr>
          <a:xfrm>
            <a:off x="9377754" y="2237471"/>
            <a:ext cx="7327200" cy="699529"/>
          </a:xfrm>
          <a:prstGeom prst="rect">
            <a:avLst/>
          </a:prstGeom>
          <a:noFill/>
        </p:spPr>
        <p:txBody>
          <a:bodyPr wrap="square" lIns="122222" tIns="61110" rIns="122222" bIns="61110" rtlCol="0">
            <a:spAutoFit/>
          </a:bodyPr>
          <a:lstStyle/>
          <a:p>
            <a:r>
              <a:rPr lang="da-DK" sz="3700" dirty="0">
                <a:solidFill>
                  <a:srgbClr val="9BBB59"/>
                </a:solidFill>
                <a:latin typeface="Aharoni" pitchFamily="2" charset="-79"/>
                <a:cs typeface="Aharoni" pitchFamily="2" charset="-79"/>
              </a:rPr>
              <a:t>behovspyramide</a:t>
            </a:r>
          </a:p>
        </p:txBody>
      </p:sp>
      <p:pic>
        <p:nvPicPr>
          <p:cNvPr id="8" name="Picture 2" descr="http://www.catarina.dk/wp-content/uploads/2008/01/mad.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1900" y="6726605"/>
            <a:ext cx="2287922" cy="13031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ltomkost.dk/NR/rdonlyres/BE8F9097-3F51-445B-82A3-294FD10CDCA4/0/Citron_i_vandkanden.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16288" t="324" r="4769" b="38837"/>
          <a:stretch/>
        </p:blipFill>
        <p:spPr bwMode="auto">
          <a:xfrm>
            <a:off x="9519822" y="6726611"/>
            <a:ext cx="1797134" cy="13031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bestrong.dk/wp-content/uploads/women_sleeping1-200x100.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6686" r="12406"/>
          <a:stretch/>
        </p:blipFill>
        <p:spPr bwMode="auto">
          <a:xfrm>
            <a:off x="11316960" y="6726609"/>
            <a:ext cx="1938044" cy="12858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http://www.mjk-h0.dk/evp_site/amagerbanenmodelfotos/5167111871model1Dragor1hus1Str.g.10127.7.2004_WEB.jp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l="7963" r="11746"/>
          <a:stretch/>
        </p:blipFill>
        <p:spPr bwMode="auto">
          <a:xfrm>
            <a:off x="13214242" y="6726610"/>
            <a:ext cx="1570499" cy="127084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2" descr="http://www.metrolic.com/wp-content/uploads/2010/08/sex.jp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3899" t="7138" r="16332" b="46183"/>
          <a:stretch/>
        </p:blipFill>
        <p:spPr bwMode="auto">
          <a:xfrm>
            <a:off x="14784745" y="6693763"/>
            <a:ext cx="1491362" cy="1336017"/>
          </a:xfrm>
          <a:prstGeom prst="rect">
            <a:avLst/>
          </a:prstGeom>
          <a:noFill/>
          <a:extLst>
            <a:ext uri="{909E8E84-426E-40DD-AFC4-6F175D3DCCD1}">
              <a14:hiddenFill xmlns:a14="http://schemas.microsoft.com/office/drawing/2010/main">
                <a:solidFill>
                  <a:srgbClr val="FFFFFF"/>
                </a:solidFill>
              </a14:hiddenFill>
            </a:ext>
          </a:extLst>
        </p:spPr>
      </p:pic>
      <p:pic>
        <p:nvPicPr>
          <p:cNvPr id="19" name="Billede 18" descr="clipart.png"/>
          <p:cNvPicPr>
            <a:picLocks noChangeAspect="1"/>
          </p:cNvPicPr>
          <p:nvPr userDrawn="1"/>
        </p:nvPicPr>
        <p:blipFill>
          <a:blip r:embed="rId7" cstate="print"/>
          <a:stretch>
            <a:fillRect/>
          </a:stretch>
        </p:blipFill>
        <p:spPr>
          <a:xfrm>
            <a:off x="5567715" y="1000583"/>
            <a:ext cx="1664185" cy="1981261"/>
          </a:xfrm>
          <a:prstGeom prst="rect">
            <a:avLst/>
          </a:prstGeom>
        </p:spPr>
      </p:pic>
      <p:sp>
        <p:nvSpPr>
          <p:cNvPr id="20" name="Tekstboks 19"/>
          <p:cNvSpPr txBox="1"/>
          <p:nvPr userDrawn="1"/>
        </p:nvSpPr>
        <p:spPr>
          <a:xfrm>
            <a:off x="9328522" y="1293264"/>
            <a:ext cx="5840262" cy="1111017"/>
          </a:xfrm>
          <a:prstGeom prst="rect">
            <a:avLst/>
          </a:prstGeom>
          <a:noFill/>
          <a:ln>
            <a:noFill/>
          </a:ln>
        </p:spPr>
        <p:txBody>
          <a:bodyPr wrap="square" lIns="122222" tIns="61110" rIns="122222" bIns="61110" rtlCol="0">
            <a:spAutoFit/>
          </a:bodyPr>
          <a:lstStyle/>
          <a:p>
            <a:pPr lvl="0"/>
            <a:r>
              <a:rPr lang="da-DK" sz="6400" dirty="0">
                <a:solidFill>
                  <a:schemeClr val="bg1">
                    <a:lumMod val="50000"/>
                  </a:schemeClr>
                </a:solidFill>
                <a:effectLst>
                  <a:outerShdw blurRad="38100" dist="38100" dir="2700000" algn="tl">
                    <a:srgbClr val="000000">
                      <a:alpha val="43137"/>
                    </a:srgbClr>
                  </a:outerShdw>
                </a:effectLst>
                <a:latin typeface="Aharoni" pitchFamily="2" charset="-79"/>
                <a:cs typeface="Aharoni" pitchFamily="2" charset="-79"/>
              </a:rPr>
              <a:t>MASLOW</a:t>
            </a:r>
            <a:endParaRPr lang="da-DK" sz="7200" dirty="0"/>
          </a:p>
        </p:txBody>
      </p:sp>
      <p:sp>
        <p:nvSpPr>
          <p:cNvPr id="22" name="Pladsholder til diagram 21"/>
          <p:cNvSpPr>
            <a:spLocks noGrp="1"/>
          </p:cNvSpPr>
          <p:nvPr>
            <p:ph type="chart" sz="quarter" idx="10"/>
          </p:nvPr>
        </p:nvSpPr>
        <p:spPr>
          <a:xfrm>
            <a:off x="10048214" y="3420467"/>
            <a:ext cx="4608689" cy="2652221"/>
          </a:xfrm>
        </p:spPr>
        <p:txBody>
          <a:bodyPr/>
          <a:lstStyle/>
          <a:p>
            <a:endParaRPr lang="da-DK"/>
          </a:p>
        </p:txBody>
      </p:sp>
      <p:graphicFrame>
        <p:nvGraphicFramePr>
          <p:cNvPr id="25" name="Diagram 24"/>
          <p:cNvGraphicFramePr/>
          <p:nvPr userDrawn="1"/>
        </p:nvGraphicFramePr>
        <p:xfrm>
          <a:off x="-3605433" y="1231044"/>
          <a:ext cx="10837333" cy="7284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8696879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5" grpId="0">
        <p:bldAsOne/>
      </p:bldGraphic>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17-03-2021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202188015"/>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1785600" y="304855"/>
            <a:ext cx="3657600" cy="6503529"/>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812803" y="304855"/>
            <a:ext cx="10701866" cy="6503529"/>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17-03-2021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225336367"/>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C3168AF5-5AE7-40D8-9EF2-BA5EE939C69E}" type="datetimeFigureOut">
              <a:rPr lang="da-DK" smtClean="0"/>
              <a:pPr/>
              <a:t>17-03-2021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88706930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284113" y="5876896"/>
            <a:ext cx="13817600" cy="1816415"/>
          </a:xfrm>
        </p:spPr>
        <p:txBody>
          <a:bodyPr anchor="t"/>
          <a:lstStyle>
            <a:lvl1pPr algn="l">
              <a:defRPr sz="5300" b="1" cap="all"/>
            </a:lvl1pPr>
          </a:lstStyle>
          <a:p>
            <a:r>
              <a:rPr lang="da-DK"/>
              <a:t>Klik for at redigere i master</a:t>
            </a:r>
          </a:p>
        </p:txBody>
      </p:sp>
      <p:sp>
        <p:nvSpPr>
          <p:cNvPr id="3" name="Pladsholder til tekst 2"/>
          <p:cNvSpPr>
            <a:spLocks noGrp="1"/>
          </p:cNvSpPr>
          <p:nvPr>
            <p:ph type="body" idx="1"/>
          </p:nvPr>
        </p:nvSpPr>
        <p:spPr>
          <a:xfrm>
            <a:off x="1284113" y="3876293"/>
            <a:ext cx="13817600" cy="2000597"/>
          </a:xfrm>
        </p:spPr>
        <p:txBody>
          <a:bodyPr anchor="b"/>
          <a:lstStyle>
            <a:lvl1pPr marL="0" indent="0">
              <a:buNone/>
              <a:defRPr sz="2700">
                <a:solidFill>
                  <a:schemeClr val="tx1">
                    <a:tint val="75000"/>
                  </a:schemeClr>
                </a:solidFill>
              </a:defRPr>
            </a:lvl1pPr>
            <a:lvl2pPr marL="611109" indent="0">
              <a:buNone/>
              <a:defRPr sz="2400">
                <a:solidFill>
                  <a:schemeClr val="tx1">
                    <a:tint val="75000"/>
                  </a:schemeClr>
                </a:solidFill>
              </a:defRPr>
            </a:lvl2pPr>
            <a:lvl3pPr marL="1222217" indent="0">
              <a:buNone/>
              <a:defRPr sz="2100">
                <a:solidFill>
                  <a:schemeClr val="tx1">
                    <a:tint val="75000"/>
                  </a:schemeClr>
                </a:solidFill>
              </a:defRPr>
            </a:lvl3pPr>
            <a:lvl4pPr marL="1833326" indent="0">
              <a:buNone/>
              <a:defRPr sz="1900">
                <a:solidFill>
                  <a:schemeClr val="tx1">
                    <a:tint val="75000"/>
                  </a:schemeClr>
                </a:solidFill>
              </a:defRPr>
            </a:lvl4pPr>
            <a:lvl5pPr marL="2444435" indent="0">
              <a:buNone/>
              <a:defRPr sz="1900">
                <a:solidFill>
                  <a:schemeClr val="tx1">
                    <a:tint val="75000"/>
                  </a:schemeClr>
                </a:solidFill>
              </a:defRPr>
            </a:lvl5pPr>
            <a:lvl6pPr marL="3055544" indent="0">
              <a:buNone/>
              <a:defRPr sz="1900">
                <a:solidFill>
                  <a:schemeClr val="tx1">
                    <a:tint val="75000"/>
                  </a:schemeClr>
                </a:solidFill>
              </a:defRPr>
            </a:lvl6pPr>
            <a:lvl7pPr marL="3666652" indent="0">
              <a:buNone/>
              <a:defRPr sz="1900">
                <a:solidFill>
                  <a:schemeClr val="tx1">
                    <a:tint val="75000"/>
                  </a:schemeClr>
                </a:solidFill>
              </a:defRPr>
            </a:lvl7pPr>
            <a:lvl8pPr marL="4277761" indent="0">
              <a:buNone/>
              <a:defRPr sz="1900">
                <a:solidFill>
                  <a:schemeClr val="tx1">
                    <a:tint val="75000"/>
                  </a:schemeClr>
                </a:solidFill>
              </a:defRPr>
            </a:lvl8pPr>
            <a:lvl9pPr marL="4888870" indent="0">
              <a:buNone/>
              <a:defRPr sz="19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C3168AF5-5AE7-40D8-9EF2-BA5EE939C69E}" type="datetimeFigureOut">
              <a:rPr lang="da-DK" smtClean="0"/>
              <a:pPr/>
              <a:t>17-03-2021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630617180"/>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812803"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8263470" y="1778310"/>
            <a:ext cx="7179733" cy="503007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C3168AF5-5AE7-40D8-9EF2-BA5EE939C69E}" type="datetimeFigureOut">
              <a:rPr lang="da-DK" smtClean="0"/>
              <a:pPr/>
              <a:t>17-03-2021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66342159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12802" y="366248"/>
            <a:ext cx="14630400" cy="1524265"/>
          </a:xfrm>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812801" y="2047177"/>
            <a:ext cx="7182556"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4" name="Pladsholder til indhold 3"/>
          <p:cNvSpPr>
            <a:spLocks noGrp="1"/>
          </p:cNvSpPr>
          <p:nvPr>
            <p:ph sz="half" idx="2"/>
          </p:nvPr>
        </p:nvSpPr>
        <p:spPr>
          <a:xfrm>
            <a:off x="812801" y="2900339"/>
            <a:ext cx="7182556"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8257824" y="2047177"/>
            <a:ext cx="7185378" cy="853164"/>
          </a:xfrm>
        </p:spPr>
        <p:txBody>
          <a:bodyPr anchor="b"/>
          <a:lstStyle>
            <a:lvl1pPr marL="0" indent="0">
              <a:buNone/>
              <a:defRPr sz="3200" b="1"/>
            </a:lvl1pPr>
            <a:lvl2pPr marL="611109" indent="0">
              <a:buNone/>
              <a:defRPr sz="2700" b="1"/>
            </a:lvl2pPr>
            <a:lvl3pPr marL="1222217" indent="0">
              <a:buNone/>
              <a:defRPr sz="2400" b="1"/>
            </a:lvl3pPr>
            <a:lvl4pPr marL="1833326" indent="0">
              <a:buNone/>
              <a:defRPr sz="2100" b="1"/>
            </a:lvl4pPr>
            <a:lvl5pPr marL="2444435" indent="0">
              <a:buNone/>
              <a:defRPr sz="2100" b="1"/>
            </a:lvl5pPr>
            <a:lvl6pPr marL="3055544" indent="0">
              <a:buNone/>
              <a:defRPr sz="2100" b="1"/>
            </a:lvl6pPr>
            <a:lvl7pPr marL="3666652" indent="0">
              <a:buNone/>
              <a:defRPr sz="2100" b="1"/>
            </a:lvl7pPr>
            <a:lvl8pPr marL="4277761" indent="0">
              <a:buNone/>
              <a:defRPr sz="2100" b="1"/>
            </a:lvl8pPr>
            <a:lvl9pPr marL="4888870" indent="0">
              <a:buNone/>
              <a:defRPr sz="2100" b="1"/>
            </a:lvl9pPr>
          </a:lstStyle>
          <a:p>
            <a:pPr lvl="0"/>
            <a:r>
              <a:rPr lang="da-DK"/>
              <a:t>Klik for at redigere i master</a:t>
            </a:r>
          </a:p>
        </p:txBody>
      </p:sp>
      <p:sp>
        <p:nvSpPr>
          <p:cNvPr id="6" name="Pladsholder til indhold 5"/>
          <p:cNvSpPr>
            <a:spLocks noGrp="1"/>
          </p:cNvSpPr>
          <p:nvPr>
            <p:ph sz="quarter" idx="4"/>
          </p:nvPr>
        </p:nvSpPr>
        <p:spPr>
          <a:xfrm>
            <a:off x="8257824" y="2900339"/>
            <a:ext cx="7185378" cy="5269299"/>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C3168AF5-5AE7-40D8-9EF2-BA5EE939C69E}" type="datetimeFigureOut">
              <a:rPr lang="da-DK" smtClean="0"/>
              <a:pPr/>
              <a:t>17-03-2021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18375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C3168AF5-5AE7-40D8-9EF2-BA5EE939C69E}" type="datetimeFigureOut">
              <a:rPr lang="da-DK" smtClean="0"/>
              <a:pPr/>
              <a:t>17-03-2021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493582096"/>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bg>
      <p:bgPr>
        <a:solidFill>
          <a:srgbClr val="FBF2E5"/>
        </a:solidFill>
        <a:effectLst/>
      </p:bgPr>
    </p:bg>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17-03-2021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12806" y="364136"/>
            <a:ext cx="5348112" cy="1549669"/>
          </a:xfrm>
        </p:spPr>
        <p:txBody>
          <a:bodyPr anchor="b"/>
          <a:lstStyle>
            <a:lvl1pPr algn="l">
              <a:defRPr sz="2700" b="1"/>
            </a:lvl1pPr>
          </a:lstStyle>
          <a:p>
            <a:r>
              <a:rPr lang="da-DK"/>
              <a:t>Klik for at redigere i master</a:t>
            </a:r>
          </a:p>
        </p:txBody>
      </p:sp>
      <p:sp>
        <p:nvSpPr>
          <p:cNvPr id="3" name="Pladsholder til indhold 2"/>
          <p:cNvSpPr>
            <a:spLocks noGrp="1"/>
          </p:cNvSpPr>
          <p:nvPr>
            <p:ph idx="1"/>
          </p:nvPr>
        </p:nvSpPr>
        <p:spPr>
          <a:xfrm>
            <a:off x="6355647" y="364132"/>
            <a:ext cx="9087554" cy="7805505"/>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12806" y="1913803"/>
            <a:ext cx="5348112" cy="6255836"/>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17-03-2021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550360475"/>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186292" y="6401913"/>
            <a:ext cx="9753600" cy="755782"/>
          </a:xfrm>
        </p:spPr>
        <p:txBody>
          <a:bodyPr anchor="b"/>
          <a:lstStyle>
            <a:lvl1pPr algn="l">
              <a:defRPr sz="2700" b="1"/>
            </a:lvl1pPr>
          </a:lstStyle>
          <a:p>
            <a:r>
              <a:rPr lang="da-DK"/>
              <a:t>Klik for at redigere i master</a:t>
            </a:r>
          </a:p>
        </p:txBody>
      </p:sp>
      <p:sp>
        <p:nvSpPr>
          <p:cNvPr id="3" name="Pladsholder til billede 2"/>
          <p:cNvSpPr>
            <a:spLocks noGrp="1"/>
          </p:cNvSpPr>
          <p:nvPr>
            <p:ph type="pic" idx="1"/>
          </p:nvPr>
        </p:nvSpPr>
        <p:spPr>
          <a:xfrm>
            <a:off x="3186292" y="817177"/>
            <a:ext cx="9753600" cy="5487353"/>
          </a:xfrm>
        </p:spPr>
        <p:txBody>
          <a:bodyPr/>
          <a:lstStyle>
            <a:lvl1pPr marL="0" indent="0">
              <a:buNone/>
              <a:defRPr sz="4300"/>
            </a:lvl1pPr>
            <a:lvl2pPr marL="611109" indent="0">
              <a:buNone/>
              <a:defRPr sz="3700"/>
            </a:lvl2pPr>
            <a:lvl3pPr marL="1222217" indent="0">
              <a:buNone/>
              <a:defRPr sz="3200"/>
            </a:lvl3pPr>
            <a:lvl4pPr marL="1833326" indent="0">
              <a:buNone/>
              <a:defRPr sz="2700"/>
            </a:lvl4pPr>
            <a:lvl5pPr marL="2444435" indent="0">
              <a:buNone/>
              <a:defRPr sz="2700"/>
            </a:lvl5pPr>
            <a:lvl6pPr marL="3055544" indent="0">
              <a:buNone/>
              <a:defRPr sz="2700"/>
            </a:lvl6pPr>
            <a:lvl7pPr marL="3666652" indent="0">
              <a:buNone/>
              <a:defRPr sz="2700"/>
            </a:lvl7pPr>
            <a:lvl8pPr marL="4277761" indent="0">
              <a:buNone/>
              <a:defRPr sz="2700"/>
            </a:lvl8pPr>
            <a:lvl9pPr marL="4888870" indent="0">
              <a:buNone/>
              <a:defRPr sz="2700"/>
            </a:lvl9pPr>
          </a:lstStyle>
          <a:p>
            <a:endParaRPr lang="da-DK"/>
          </a:p>
        </p:txBody>
      </p:sp>
      <p:sp>
        <p:nvSpPr>
          <p:cNvPr id="4" name="Pladsholder til tekst 3"/>
          <p:cNvSpPr>
            <a:spLocks noGrp="1"/>
          </p:cNvSpPr>
          <p:nvPr>
            <p:ph type="body" sz="half" idx="2"/>
          </p:nvPr>
        </p:nvSpPr>
        <p:spPr>
          <a:xfrm>
            <a:off x="3186292" y="7157696"/>
            <a:ext cx="9753600" cy="1073334"/>
          </a:xfrm>
        </p:spPr>
        <p:txBody>
          <a:bodyPr/>
          <a:lstStyle>
            <a:lvl1pPr marL="0" indent="0">
              <a:buNone/>
              <a:defRPr sz="1900"/>
            </a:lvl1pPr>
            <a:lvl2pPr marL="611109" indent="0">
              <a:buNone/>
              <a:defRPr sz="1600"/>
            </a:lvl2pPr>
            <a:lvl3pPr marL="1222217" indent="0">
              <a:buNone/>
              <a:defRPr sz="1300"/>
            </a:lvl3pPr>
            <a:lvl4pPr marL="1833326" indent="0">
              <a:buNone/>
              <a:defRPr sz="1200"/>
            </a:lvl4pPr>
            <a:lvl5pPr marL="2444435" indent="0">
              <a:buNone/>
              <a:defRPr sz="1200"/>
            </a:lvl5pPr>
            <a:lvl6pPr marL="3055544" indent="0">
              <a:buNone/>
              <a:defRPr sz="1200"/>
            </a:lvl6pPr>
            <a:lvl7pPr marL="3666652" indent="0">
              <a:buNone/>
              <a:defRPr sz="1200"/>
            </a:lvl7pPr>
            <a:lvl8pPr marL="4277761" indent="0">
              <a:buNone/>
              <a:defRPr sz="1200"/>
            </a:lvl8pPr>
            <a:lvl9pPr marL="4888870" indent="0">
              <a:buNone/>
              <a:defRPr sz="1200"/>
            </a:lvl9pPr>
          </a:lstStyle>
          <a:p>
            <a:pPr lvl="0"/>
            <a:r>
              <a:rPr lang="da-DK"/>
              <a:t>Klik for at redigere i master</a:t>
            </a:r>
          </a:p>
        </p:txBody>
      </p:sp>
      <p:sp>
        <p:nvSpPr>
          <p:cNvPr id="5" name="Pladsholder til dato 4"/>
          <p:cNvSpPr>
            <a:spLocks noGrp="1"/>
          </p:cNvSpPr>
          <p:nvPr>
            <p:ph type="dt" sz="half" idx="10"/>
          </p:nvPr>
        </p:nvSpPr>
        <p:spPr/>
        <p:txBody>
          <a:bodyPr/>
          <a:lstStyle/>
          <a:p>
            <a:fld id="{C3168AF5-5AE7-40D8-9EF2-BA5EE939C69E}" type="datetimeFigureOut">
              <a:rPr lang="da-DK" smtClean="0"/>
              <a:pPr/>
              <a:t>17-03-2021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2625339582"/>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2802" y="366248"/>
            <a:ext cx="14630400" cy="1524265"/>
          </a:xfrm>
          <a:prstGeom prst="rect">
            <a:avLst/>
          </a:prstGeom>
        </p:spPr>
        <p:txBody>
          <a:bodyPr vert="horz" lIns="122222" tIns="61110" rIns="122222" bIns="61110" rtlCol="0" anchor="ctr">
            <a:normAutofit/>
          </a:bodyPr>
          <a:lstStyle/>
          <a:p>
            <a:r>
              <a:rPr lang="da-DK"/>
              <a:t>Klik for at redigere i master</a:t>
            </a:r>
          </a:p>
        </p:txBody>
      </p:sp>
      <p:sp>
        <p:nvSpPr>
          <p:cNvPr id="3" name="Pladsholder til tekst 2"/>
          <p:cNvSpPr>
            <a:spLocks noGrp="1"/>
          </p:cNvSpPr>
          <p:nvPr>
            <p:ph type="body" idx="1"/>
          </p:nvPr>
        </p:nvSpPr>
        <p:spPr>
          <a:xfrm>
            <a:off x="812802" y="2133974"/>
            <a:ext cx="14630400" cy="6035665"/>
          </a:xfrm>
          <a:prstGeom prst="rect">
            <a:avLst/>
          </a:prstGeom>
        </p:spPr>
        <p:txBody>
          <a:bodyPr vert="horz" lIns="122222" tIns="61110" rIns="122222" bIns="6111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17-03-2021</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p:cNvGrpSpPr/>
          <p:nvPr/>
        </p:nvGrpSpPr>
        <p:grpSpPr>
          <a:xfrm>
            <a:off x="2337864" y="4683639"/>
            <a:ext cx="10920935" cy="3273879"/>
            <a:chOff x="756039" y="5096574"/>
            <a:chExt cx="10920935" cy="3273879"/>
          </a:xfrm>
        </p:grpSpPr>
        <p:sp>
          <p:nvSpPr>
            <p:cNvPr id="15363"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Charles C.</a:t>
              </a:r>
            </a:p>
          </p:txBody>
        </p:sp>
        <p:sp>
          <p:nvSpPr>
            <p:cNvPr id="15364"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cs typeface="Aharoni"/>
                </a:rPr>
                <a:t>Snow</a:t>
              </a:r>
              <a:endParaRPr lang="da-DK" sz="8000" dirty="0">
                <a:latin typeface="Calibri" pitchFamily="34" charset="0"/>
              </a:endParaRPr>
            </a:p>
          </p:txBody>
        </p:sp>
        <p:sp>
          <p:nvSpPr>
            <p:cNvPr id="15365" name="Tekstboks 11"/>
            <p:cNvSpPr txBox="1">
              <a:spLocks noChangeArrowheads="1"/>
            </p:cNvSpPr>
            <p:nvPr/>
          </p:nvSpPr>
          <p:spPr bwMode="auto">
            <a:xfrm>
              <a:off x="772664" y="7293235"/>
              <a:ext cx="10904310" cy="1077218"/>
            </a:xfrm>
            <a:prstGeom prst="rect">
              <a:avLst/>
            </a:prstGeom>
            <a:noFill/>
            <a:ln w="9525">
              <a:noFill/>
              <a:miter lim="800000"/>
              <a:headEnd/>
              <a:tailEnd/>
            </a:ln>
          </p:spPr>
          <p:txBody>
            <a:bodyPr wrap="square">
              <a:spAutoFit/>
            </a:bodyPr>
            <a:lstStyle/>
            <a:p>
              <a:r>
                <a:rPr lang="en-US" sz="3200" b="1" dirty="0">
                  <a:solidFill>
                    <a:schemeClr val="tx1">
                      <a:lumMod val="65000"/>
                      <a:lumOff val="35000"/>
                    </a:schemeClr>
                  </a:solidFill>
                </a:rPr>
                <a:t>Professor </a:t>
              </a:r>
              <a:r>
                <a:rPr lang="en-US" sz="3200" b="1" dirty="0" err="1">
                  <a:solidFill>
                    <a:schemeClr val="tx1">
                      <a:lumMod val="65000"/>
                      <a:lumOff val="35000"/>
                    </a:schemeClr>
                  </a:solidFill>
                </a:rPr>
                <a:t>i</a:t>
              </a:r>
              <a:r>
                <a:rPr lang="en-US" sz="3200" b="1" dirty="0">
                  <a:solidFill>
                    <a:schemeClr val="tx1">
                      <a:lumMod val="65000"/>
                      <a:lumOff val="35000"/>
                    </a:schemeClr>
                  </a:solidFill>
                </a:rPr>
                <a:t> </a:t>
              </a:r>
              <a:r>
                <a:rPr lang="en-US" sz="3200" b="1" dirty="0" err="1">
                  <a:solidFill>
                    <a:schemeClr val="tx1">
                      <a:lumMod val="65000"/>
                      <a:lumOff val="35000"/>
                    </a:schemeClr>
                  </a:solidFill>
                </a:rPr>
                <a:t>forretningsadministration</a:t>
              </a:r>
              <a:r>
                <a:rPr lang="en-US" sz="3200" b="1" dirty="0">
                  <a:solidFill>
                    <a:schemeClr val="tx1">
                      <a:lumMod val="65000"/>
                      <a:lumOff val="35000"/>
                    </a:schemeClr>
                  </a:solidFill>
                </a:rPr>
                <a:t> </a:t>
              </a:r>
              <a:r>
                <a:rPr lang="en-US" sz="3200" b="1" dirty="0" err="1">
                  <a:solidFill>
                    <a:schemeClr val="tx1">
                      <a:lumMod val="65000"/>
                      <a:lumOff val="35000"/>
                    </a:schemeClr>
                  </a:solidFill>
                </a:rPr>
                <a:t>og</a:t>
              </a:r>
              <a:r>
                <a:rPr lang="en-US" sz="3200" b="1" dirty="0">
                  <a:solidFill>
                    <a:schemeClr val="tx1">
                      <a:lumMod val="65000"/>
                      <a:lumOff val="35000"/>
                    </a:schemeClr>
                  </a:solidFill>
                </a:rPr>
                <a:t> </a:t>
              </a:r>
              <a:r>
                <a:rPr lang="en-US" sz="3200" b="1" dirty="0" err="1">
                  <a:solidFill>
                    <a:schemeClr val="tx1">
                      <a:lumMod val="65000"/>
                      <a:lumOff val="35000"/>
                    </a:schemeClr>
                  </a:solidFill>
                </a:rPr>
                <a:t>leder</a:t>
              </a:r>
              <a:r>
                <a:rPr lang="en-US" sz="3200" b="1" dirty="0">
                  <a:solidFill>
                    <a:schemeClr val="tx1">
                      <a:lumMod val="65000"/>
                      <a:lumOff val="35000"/>
                    </a:schemeClr>
                  </a:solidFill>
                </a:rPr>
                <a:t> </a:t>
              </a:r>
              <a:r>
                <a:rPr lang="en-US" sz="3200" b="1" dirty="0" err="1">
                  <a:solidFill>
                    <a:schemeClr val="tx1">
                      <a:lumMod val="65000"/>
                      <a:lumOff val="35000"/>
                    </a:schemeClr>
                  </a:solidFill>
                </a:rPr>
                <a:t>af</a:t>
              </a:r>
              <a:r>
                <a:rPr lang="en-US" sz="3200" b="1" dirty="0">
                  <a:solidFill>
                    <a:schemeClr val="tx1">
                      <a:lumMod val="65000"/>
                      <a:lumOff val="35000"/>
                    </a:schemeClr>
                  </a:solidFill>
                </a:rPr>
                <a:t> </a:t>
              </a:r>
              <a:r>
                <a:rPr lang="en-US" sz="3200" b="1" dirty="0" err="1">
                  <a:solidFill>
                    <a:schemeClr val="tx1">
                      <a:lumMod val="65000"/>
                      <a:lumOff val="35000"/>
                    </a:schemeClr>
                  </a:solidFill>
                </a:rPr>
                <a:t>instituttet</a:t>
              </a:r>
              <a:r>
                <a:rPr lang="en-US" sz="3200" b="1" dirty="0">
                  <a:solidFill>
                    <a:schemeClr val="tx1">
                      <a:lumMod val="65000"/>
                      <a:lumOff val="35000"/>
                    </a:schemeClr>
                  </a:solidFill>
                </a:rPr>
                <a:t> for </a:t>
              </a:r>
              <a:r>
                <a:rPr lang="en-US" sz="3200" b="1" dirty="0" err="1">
                  <a:solidFill>
                    <a:schemeClr val="tx1">
                      <a:lumMod val="65000"/>
                      <a:lumOff val="35000"/>
                    </a:schemeClr>
                  </a:solidFill>
                </a:rPr>
                <a:t>ledelse</a:t>
              </a:r>
              <a:r>
                <a:rPr lang="en-US" sz="3200" b="1" dirty="0">
                  <a:solidFill>
                    <a:schemeClr val="tx1">
                      <a:lumMod val="65000"/>
                      <a:lumOff val="35000"/>
                    </a:schemeClr>
                  </a:solidFill>
                </a:rPr>
                <a:t> </a:t>
              </a:r>
              <a:r>
                <a:rPr lang="en-US" sz="3200" b="1" dirty="0" err="1">
                  <a:solidFill>
                    <a:schemeClr val="tx1">
                      <a:lumMod val="65000"/>
                      <a:lumOff val="35000"/>
                    </a:schemeClr>
                  </a:solidFill>
                </a:rPr>
                <a:t>og</a:t>
              </a:r>
              <a:r>
                <a:rPr lang="en-US" sz="3200" b="1" dirty="0">
                  <a:solidFill>
                    <a:schemeClr val="tx1">
                      <a:lumMod val="65000"/>
                      <a:lumOff val="35000"/>
                    </a:schemeClr>
                  </a:solidFill>
                </a:rPr>
                <a:t> </a:t>
              </a:r>
              <a:r>
                <a:rPr lang="en-US" sz="3200" b="1" dirty="0" err="1">
                  <a:solidFill>
                    <a:schemeClr val="tx1">
                      <a:lumMod val="65000"/>
                      <a:lumOff val="35000"/>
                    </a:schemeClr>
                  </a:solidFill>
                </a:rPr>
                <a:t>organisation</a:t>
              </a:r>
              <a:r>
                <a:rPr lang="en-US" sz="3200" b="1" dirty="0">
                  <a:solidFill>
                    <a:schemeClr val="tx1">
                      <a:lumMod val="65000"/>
                      <a:lumOff val="35000"/>
                    </a:schemeClr>
                  </a:solidFill>
                </a:rPr>
                <a:t> </a:t>
              </a:r>
              <a:r>
                <a:rPr lang="en-US" sz="3200" b="1" dirty="0" err="1">
                  <a:solidFill>
                    <a:schemeClr val="tx1">
                      <a:lumMod val="65000"/>
                      <a:lumOff val="35000"/>
                    </a:schemeClr>
                  </a:solidFill>
                </a:rPr>
                <a:t>ved</a:t>
              </a:r>
              <a:r>
                <a:rPr lang="en-US" sz="3200" b="1" dirty="0">
                  <a:solidFill>
                    <a:schemeClr val="tx1">
                      <a:lumMod val="65000"/>
                      <a:lumOff val="35000"/>
                    </a:schemeClr>
                  </a:solidFill>
                </a:rPr>
                <a:t> Penn State’s </a:t>
              </a:r>
              <a:r>
                <a:rPr lang="en-US" sz="3200" b="1" dirty="0" err="1">
                  <a:solidFill>
                    <a:schemeClr val="tx1">
                      <a:lumMod val="65000"/>
                      <a:lumOff val="35000"/>
                    </a:schemeClr>
                  </a:solidFill>
                </a:rPr>
                <a:t>Smeal</a:t>
              </a:r>
              <a:r>
                <a:rPr lang="en-US" sz="3200" b="1" dirty="0">
                  <a:solidFill>
                    <a:schemeClr val="tx1">
                      <a:lumMod val="65000"/>
                      <a:lumOff val="35000"/>
                    </a:schemeClr>
                  </a:solidFill>
                </a:rPr>
                <a:t> </a:t>
              </a:r>
              <a:r>
                <a:rPr lang="en-US" sz="3200" b="1" dirty="0" err="1">
                  <a:solidFill>
                    <a:schemeClr val="tx1">
                      <a:lumMod val="65000"/>
                      <a:lumOff val="35000"/>
                    </a:schemeClr>
                  </a:solidFill>
                </a:rPr>
                <a:t>Universitet</a:t>
              </a:r>
              <a:endParaRPr lang="nb-NO" sz="3200" b="1" dirty="0">
                <a:solidFill>
                  <a:schemeClr val="tx1">
                    <a:lumMod val="65000"/>
                    <a:lumOff val="35000"/>
                  </a:schemeClr>
                </a:solidFill>
              </a:endParaRPr>
            </a:p>
          </p:txBody>
        </p:sp>
      </p:grpSp>
      <p:grpSp>
        <p:nvGrpSpPr>
          <p:cNvPr id="9" name="Gruppe 8"/>
          <p:cNvGrpSpPr/>
          <p:nvPr/>
        </p:nvGrpSpPr>
        <p:grpSpPr>
          <a:xfrm>
            <a:off x="2304613" y="1643778"/>
            <a:ext cx="10954186" cy="3273879"/>
            <a:chOff x="756039" y="5096574"/>
            <a:chExt cx="10954186" cy="3273879"/>
          </a:xfrm>
        </p:grpSpPr>
        <p:sp>
          <p:nvSpPr>
            <p:cNvPr id="10"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a:solidFill>
                    <a:srgbClr val="9BBB59"/>
                  </a:solidFill>
                  <a:latin typeface="Aharoni" pitchFamily="2" charset="-79"/>
                  <a:cs typeface="Aharoni" pitchFamily="2" charset="-79"/>
                </a:rPr>
                <a:t>Raymond E.</a:t>
              </a:r>
            </a:p>
          </p:txBody>
        </p:sp>
        <p:sp>
          <p:nvSpPr>
            <p:cNvPr id="11"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a:solidFill>
                    <a:srgbClr val="7F7F7F"/>
                  </a:solidFill>
                  <a:latin typeface="Aharoni"/>
                  <a:cs typeface="Aharoni"/>
                </a:rPr>
                <a:t>Miles</a:t>
              </a:r>
              <a:endParaRPr lang="da-DK" sz="8000" dirty="0">
                <a:latin typeface="Calibri" pitchFamily="34" charset="0"/>
              </a:endParaRPr>
            </a:p>
          </p:txBody>
        </p:sp>
        <p:sp>
          <p:nvSpPr>
            <p:cNvPr id="12" name="Tekstboks 11"/>
            <p:cNvSpPr txBox="1">
              <a:spLocks noChangeArrowheads="1"/>
            </p:cNvSpPr>
            <p:nvPr/>
          </p:nvSpPr>
          <p:spPr bwMode="auto">
            <a:xfrm>
              <a:off x="772664" y="7293235"/>
              <a:ext cx="10937561" cy="1077218"/>
            </a:xfrm>
            <a:prstGeom prst="rect">
              <a:avLst/>
            </a:prstGeom>
            <a:noFill/>
            <a:ln w="9525">
              <a:noFill/>
              <a:miter lim="800000"/>
              <a:headEnd/>
              <a:tailEnd/>
            </a:ln>
          </p:spPr>
          <p:txBody>
            <a:bodyPr wrap="square">
              <a:spAutoFit/>
            </a:bodyPr>
            <a:lstStyle/>
            <a:p>
              <a:r>
                <a:rPr lang="nb-NO" sz="3200" b="1" dirty="0">
                  <a:solidFill>
                    <a:schemeClr val="tx1">
                      <a:lumMod val="65000"/>
                      <a:lumOff val="35000"/>
                    </a:schemeClr>
                  </a:solidFill>
                </a:rPr>
                <a:t>Professor </a:t>
              </a:r>
              <a:r>
                <a:rPr lang="en-US" sz="3200" b="1" dirty="0">
                  <a:solidFill>
                    <a:schemeClr val="tx1">
                      <a:lumMod val="65000"/>
                      <a:lumOff val="35000"/>
                    </a:schemeClr>
                  </a:solidFill>
                </a:rPr>
                <a:t>emeritus </a:t>
              </a:r>
              <a:r>
                <a:rPr lang="en-US" sz="3200" b="1" dirty="0" err="1">
                  <a:solidFill>
                    <a:schemeClr val="tx1">
                      <a:lumMod val="65000"/>
                      <a:lumOff val="35000"/>
                    </a:schemeClr>
                  </a:solidFill>
                </a:rPr>
                <a:t>og</a:t>
              </a:r>
              <a:r>
                <a:rPr lang="en-US" sz="3200" b="1" dirty="0">
                  <a:solidFill>
                    <a:schemeClr val="tx1">
                      <a:lumMod val="65000"/>
                      <a:lumOff val="35000"/>
                    </a:schemeClr>
                  </a:solidFill>
                </a:rPr>
                <a:t> </a:t>
              </a:r>
              <a:r>
                <a:rPr lang="en-US" sz="3200" b="1" dirty="0" err="1">
                  <a:solidFill>
                    <a:schemeClr val="tx1">
                      <a:lumMod val="65000"/>
                      <a:lumOff val="35000"/>
                    </a:schemeClr>
                  </a:solidFill>
                </a:rPr>
                <a:t>tidligere</a:t>
              </a:r>
              <a:r>
                <a:rPr lang="en-US" sz="3200" b="1" dirty="0">
                  <a:solidFill>
                    <a:schemeClr val="tx1">
                      <a:lumMod val="65000"/>
                      <a:lumOff val="35000"/>
                    </a:schemeClr>
                  </a:solidFill>
                </a:rPr>
                <a:t> </a:t>
              </a:r>
              <a:r>
                <a:rPr lang="en-US" sz="3200" b="1" dirty="0" err="1">
                  <a:solidFill>
                    <a:schemeClr val="tx1">
                      <a:lumMod val="65000"/>
                      <a:lumOff val="35000"/>
                    </a:schemeClr>
                  </a:solidFill>
                </a:rPr>
                <a:t>dekan</a:t>
              </a:r>
              <a:r>
                <a:rPr lang="en-US" sz="3200" b="1" dirty="0">
                  <a:solidFill>
                    <a:schemeClr val="tx1">
                      <a:lumMod val="65000"/>
                      <a:lumOff val="35000"/>
                    </a:schemeClr>
                  </a:solidFill>
                </a:rPr>
                <a:t> for Walter A. Haas School of Business, </a:t>
              </a:r>
              <a:r>
                <a:rPr lang="en-US" sz="3200" b="1" dirty="0" err="1">
                  <a:solidFill>
                    <a:schemeClr val="tx1">
                      <a:lumMod val="65000"/>
                      <a:lumOff val="35000"/>
                    </a:schemeClr>
                  </a:solidFill>
                </a:rPr>
                <a:t>ved</a:t>
              </a:r>
              <a:r>
                <a:rPr lang="en-US" sz="3200" b="1" dirty="0">
                  <a:solidFill>
                    <a:schemeClr val="tx1">
                      <a:lumMod val="65000"/>
                      <a:lumOff val="35000"/>
                    </a:schemeClr>
                  </a:solidFill>
                </a:rPr>
                <a:t> Berkeley </a:t>
              </a:r>
              <a:r>
                <a:rPr lang="en-US" sz="3200" b="1" dirty="0" err="1">
                  <a:solidFill>
                    <a:schemeClr val="tx1">
                      <a:lumMod val="65000"/>
                      <a:lumOff val="35000"/>
                    </a:schemeClr>
                  </a:solidFill>
                </a:rPr>
                <a:t>universitet</a:t>
              </a:r>
              <a:r>
                <a:rPr lang="en-US" sz="3200" b="1" dirty="0">
                  <a:solidFill>
                    <a:schemeClr val="tx1">
                      <a:lumMod val="65000"/>
                      <a:lumOff val="35000"/>
                    </a:schemeClr>
                  </a:solidFill>
                </a:rPr>
                <a:t> </a:t>
              </a:r>
              <a:r>
                <a:rPr lang="en-US" sz="3200" b="1" dirty="0" err="1">
                  <a:solidFill>
                    <a:schemeClr val="tx1">
                      <a:lumMod val="65000"/>
                      <a:lumOff val="35000"/>
                    </a:schemeClr>
                  </a:solidFill>
                </a:rPr>
                <a:t>i</a:t>
              </a:r>
              <a:r>
                <a:rPr lang="en-US" sz="3200" b="1" dirty="0">
                  <a:solidFill>
                    <a:schemeClr val="tx1">
                      <a:lumMod val="65000"/>
                      <a:lumOff val="35000"/>
                    </a:schemeClr>
                  </a:solidFill>
                </a:rPr>
                <a:t> </a:t>
              </a:r>
              <a:r>
                <a:rPr lang="en-US" sz="3200" b="1" dirty="0" err="1">
                  <a:solidFill>
                    <a:schemeClr val="tx1">
                      <a:lumMod val="65000"/>
                      <a:lumOff val="35000"/>
                    </a:schemeClr>
                  </a:solidFill>
                </a:rPr>
                <a:t>Californien</a:t>
              </a:r>
              <a:r>
                <a:rPr lang="nb-NO" sz="3200" b="1" dirty="0">
                  <a:solidFill>
                    <a:schemeClr val="tx1">
                      <a:lumMod val="65000"/>
                      <a:lumOff val="35000"/>
                    </a:schemeClr>
                  </a:solidFill>
                </a:rPr>
                <a:t> </a:t>
              </a:r>
            </a:p>
          </p:txBody>
        </p:sp>
      </p:grpSp>
      <p:sp>
        <p:nvSpPr>
          <p:cNvPr id="13" name="Text Box 8"/>
          <p:cNvSpPr txBox="1">
            <a:spLocks noChangeArrowheads="1"/>
          </p:cNvSpPr>
          <p:nvPr/>
        </p:nvSpPr>
        <p:spPr bwMode="auto">
          <a:xfrm>
            <a:off x="0" y="658080"/>
            <a:ext cx="16256000" cy="830997"/>
          </a:xfrm>
          <a:prstGeom prst="rect">
            <a:avLst/>
          </a:prstGeom>
          <a:noFill/>
          <a:ln w="9525">
            <a:noFill/>
            <a:miter lim="800000"/>
            <a:headEnd/>
            <a:tailEnd/>
          </a:ln>
        </p:spPr>
        <p:txBody>
          <a:bodyPr wrap="square">
            <a:spAutoFit/>
          </a:bodyPr>
          <a:lstStyle/>
          <a:p>
            <a:pPr algn="ctr" defTabSz="914400">
              <a:spcBef>
                <a:spcPct val="50000"/>
              </a:spcBef>
            </a:pPr>
            <a:r>
              <a:rPr lang="da-DK" sz="4800" b="1" dirty="0">
                <a:solidFill>
                  <a:schemeClr val="tx1">
                    <a:lumMod val="85000"/>
                    <a:lumOff val="15000"/>
                  </a:schemeClr>
                </a:solidFill>
                <a:latin typeface="Arial" pitchFamily="34" charset="0"/>
                <a:cs typeface="Arial" pitchFamily="34" charset="0"/>
              </a:rPr>
              <a:t>Miles og </a:t>
            </a:r>
            <a:r>
              <a:rPr lang="da-DK" sz="4800" b="1" dirty="0" err="1">
                <a:solidFill>
                  <a:schemeClr val="tx1">
                    <a:lumMod val="85000"/>
                    <a:lumOff val="15000"/>
                  </a:schemeClr>
                </a:solidFill>
                <a:latin typeface="Arial" pitchFamily="34" charset="0"/>
                <a:cs typeface="Arial" pitchFamily="34" charset="0"/>
              </a:rPr>
              <a:t>Snow’s</a:t>
            </a:r>
            <a:r>
              <a:rPr lang="da-DK" sz="4800" b="1" dirty="0">
                <a:solidFill>
                  <a:schemeClr val="tx1">
                    <a:lumMod val="85000"/>
                    <a:lumOff val="15000"/>
                  </a:schemeClr>
                </a:solidFill>
                <a:latin typeface="Arial" pitchFamily="34" charset="0"/>
                <a:cs typeface="Arial" pitchFamily="34" charset="0"/>
              </a:rPr>
              <a:t> organisatoriske strategier</a:t>
            </a:r>
          </a:p>
        </p:txBody>
      </p:sp>
      <p:pic>
        <p:nvPicPr>
          <p:cNvPr id="14"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7790018" y="6731761"/>
            <a:ext cx="10047679" cy="2408913"/>
          </a:xfrm>
          <a:prstGeom prst="rect">
            <a:avLst/>
          </a:prstGeom>
        </p:spPr>
      </p:pic>
      <p:sp>
        <p:nvSpPr>
          <p:cNvPr id="15" name="Rektangel 6">
            <a:extLst>
              <a:ext uri="{FF2B5EF4-FFF2-40B4-BE49-F238E27FC236}">
                <a16:creationId xmlns:a16="http://schemas.microsoft.com/office/drawing/2014/main" id="{3AC6A77E-54D3-4364-9442-68BF4B43AC36}"/>
              </a:ext>
            </a:extLst>
          </p:cNvPr>
          <p:cNvSpPr/>
          <p:nvPr/>
        </p:nvSpPr>
        <p:spPr>
          <a:xfrm>
            <a:off x="-715419" y="5816411"/>
            <a:ext cx="16255999" cy="3324290"/>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800" b="1" dirty="0">
                <a:solidFill>
                  <a:schemeClr val="tx1">
                    <a:lumMod val="85000"/>
                    <a:lumOff val="15000"/>
                  </a:schemeClr>
                </a:solidFill>
                <a:latin typeface="Myriad Web Pro" pitchFamily="34" charset="0"/>
                <a:cs typeface="Aharoni" pitchFamily="2" charset="-79"/>
              </a:rPr>
              <a:t>www.Forklarmiglige.dk</a:t>
            </a:r>
          </a:p>
        </p:txBody>
      </p:sp>
    </p:spTree>
    <p:extLst>
      <p:ext uri="{BB962C8B-B14F-4D97-AF65-F5344CB8AC3E}">
        <p14:creationId xmlns:p14="http://schemas.microsoft.com/office/powerpoint/2010/main" val="3555073459"/>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e 7">
            <a:extLst>
              <a:ext uri="{FF2B5EF4-FFF2-40B4-BE49-F238E27FC236}">
                <a16:creationId xmlns:a16="http://schemas.microsoft.com/office/drawing/2014/main" id="{6DB17A57-233B-4A70-BAA2-DA87083B6F23}"/>
              </a:ext>
            </a:extLst>
          </p:cNvPr>
          <p:cNvGrpSpPr/>
          <p:nvPr/>
        </p:nvGrpSpPr>
        <p:grpSpPr>
          <a:xfrm>
            <a:off x="249411" y="837776"/>
            <a:ext cx="9770108" cy="6705147"/>
            <a:chOff x="477471" y="1798970"/>
            <a:chExt cx="8902181" cy="5482409"/>
          </a:xfrm>
        </p:grpSpPr>
        <p:grpSp>
          <p:nvGrpSpPr>
            <p:cNvPr id="2" name="Gruppe 1"/>
            <p:cNvGrpSpPr/>
            <p:nvPr/>
          </p:nvGrpSpPr>
          <p:grpSpPr>
            <a:xfrm>
              <a:off x="1180183" y="2396738"/>
              <a:ext cx="7552585" cy="4884641"/>
              <a:chOff x="302638" y="2485661"/>
              <a:chExt cx="5663701" cy="4884641"/>
            </a:xfrm>
          </p:grpSpPr>
          <p:sp>
            <p:nvSpPr>
              <p:cNvPr id="22" name="Rektangel 21"/>
              <p:cNvSpPr/>
              <p:nvPr/>
            </p:nvSpPr>
            <p:spPr>
              <a:xfrm>
                <a:off x="312250" y="2485661"/>
                <a:ext cx="2827912" cy="2443939"/>
              </a:xfrm>
              <a:prstGeom prst="rect">
                <a:avLst/>
              </a:prstGeom>
              <a:solidFill>
                <a:srgbClr val="D53627"/>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4400" b="1" dirty="0">
                    <a:solidFill>
                      <a:schemeClr val="bg1"/>
                    </a:solidFill>
                  </a:rPr>
                  <a:t>Defender</a:t>
                </a:r>
              </a:p>
              <a:p>
                <a:pPr algn="ctr" defTabSz="914400"/>
                <a:r>
                  <a:rPr lang="da-DK" sz="4400" b="1" dirty="0">
                    <a:solidFill>
                      <a:schemeClr val="bg1"/>
                    </a:solidFill>
                  </a:rPr>
                  <a:t>Forsvarer</a:t>
                </a:r>
              </a:p>
            </p:txBody>
          </p:sp>
          <p:sp>
            <p:nvSpPr>
              <p:cNvPr id="23" name="Rektangel 22"/>
              <p:cNvSpPr/>
              <p:nvPr/>
            </p:nvSpPr>
            <p:spPr>
              <a:xfrm>
                <a:off x="302638" y="4922772"/>
                <a:ext cx="2827912" cy="2443939"/>
              </a:xfrm>
              <a:prstGeom prst="rect">
                <a:avLst/>
              </a:prstGeom>
              <a:solidFill>
                <a:srgbClr val="E98409"/>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4400" b="1" dirty="0" err="1">
                    <a:solidFill>
                      <a:schemeClr val="bg1"/>
                    </a:solidFill>
                  </a:rPr>
                  <a:t>Reactor</a:t>
                </a:r>
                <a:endParaRPr lang="da-DK" sz="4400" b="1" dirty="0">
                  <a:solidFill>
                    <a:schemeClr val="bg1"/>
                  </a:solidFill>
                </a:endParaRPr>
              </a:p>
              <a:p>
                <a:pPr algn="ctr" defTabSz="914400"/>
                <a:r>
                  <a:rPr lang="da-DK" sz="4400" b="1" dirty="0">
                    <a:solidFill>
                      <a:schemeClr val="bg1"/>
                    </a:solidFill>
                  </a:rPr>
                  <a:t>Brandslukker</a:t>
                </a:r>
              </a:p>
            </p:txBody>
          </p:sp>
          <p:sp>
            <p:nvSpPr>
              <p:cNvPr id="24" name="Rektangel 23"/>
              <p:cNvSpPr/>
              <p:nvPr/>
            </p:nvSpPr>
            <p:spPr>
              <a:xfrm>
                <a:off x="3138427" y="2485661"/>
                <a:ext cx="2827912" cy="2443939"/>
              </a:xfrm>
              <a:prstGeom prst="rect">
                <a:avLst/>
              </a:prstGeom>
              <a:solidFill>
                <a:srgbClr val="ABBC06"/>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r>
                  <a:rPr lang="da-DK" sz="4400" b="1" dirty="0">
                    <a:solidFill>
                      <a:schemeClr val="bg1"/>
                    </a:solidFill>
                  </a:rPr>
                  <a:t>Analyzer</a:t>
                </a:r>
              </a:p>
              <a:p>
                <a:pPr algn="ctr" defTabSz="914400"/>
                <a:r>
                  <a:rPr lang="da-DK" sz="4400" b="1" dirty="0">
                    <a:solidFill>
                      <a:schemeClr val="bg1"/>
                    </a:solidFill>
                  </a:rPr>
                  <a:t>Analysator</a:t>
                </a:r>
              </a:p>
            </p:txBody>
          </p:sp>
          <p:sp>
            <p:nvSpPr>
              <p:cNvPr id="25" name="Rektangel 24"/>
              <p:cNvSpPr/>
              <p:nvPr/>
            </p:nvSpPr>
            <p:spPr>
              <a:xfrm>
                <a:off x="3128941" y="4926363"/>
                <a:ext cx="2827912" cy="2443939"/>
              </a:xfrm>
              <a:prstGeom prst="rect">
                <a:avLst/>
              </a:prstGeom>
              <a:solidFill>
                <a:srgbClr val="3E7F9F"/>
              </a:solidFill>
              <a:ln w="76200">
                <a:solidFill>
                  <a:schemeClr val="bg1"/>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914400">
                  <a:spcBef>
                    <a:spcPts val="0"/>
                  </a:spcBef>
                </a:pPr>
                <a:r>
                  <a:rPr lang="da-DK" sz="4400" b="1" dirty="0" err="1">
                    <a:solidFill>
                      <a:schemeClr val="bg1"/>
                    </a:solidFill>
                  </a:rPr>
                  <a:t>Prospector</a:t>
                </a:r>
                <a:endParaRPr lang="da-DK" sz="4400" b="1" dirty="0">
                  <a:solidFill>
                    <a:schemeClr val="bg1"/>
                  </a:solidFill>
                </a:endParaRPr>
              </a:p>
              <a:p>
                <a:pPr algn="ctr" defTabSz="914400"/>
                <a:r>
                  <a:rPr lang="da-DK" sz="4400" b="1" dirty="0">
                    <a:solidFill>
                      <a:schemeClr val="bg1"/>
                    </a:solidFill>
                  </a:rPr>
                  <a:t>Guldgraver</a:t>
                </a:r>
              </a:p>
            </p:txBody>
          </p:sp>
        </p:grpSp>
        <p:sp>
          <p:nvSpPr>
            <p:cNvPr id="3" name="Tekstfelt 2">
              <a:extLst>
                <a:ext uri="{FF2B5EF4-FFF2-40B4-BE49-F238E27FC236}">
                  <a16:creationId xmlns:a16="http://schemas.microsoft.com/office/drawing/2014/main" id="{3CDCC232-7D46-43F2-A6C2-9F02E1EAD5E7}"/>
                </a:ext>
              </a:extLst>
            </p:cNvPr>
            <p:cNvSpPr txBox="1"/>
            <p:nvPr/>
          </p:nvSpPr>
          <p:spPr>
            <a:xfrm>
              <a:off x="3586894" y="1798970"/>
              <a:ext cx="2810955" cy="528467"/>
            </a:xfrm>
            <a:prstGeom prst="rect">
              <a:avLst/>
            </a:prstGeom>
            <a:noFill/>
          </p:spPr>
          <p:txBody>
            <a:bodyPr wrap="none" rtlCol="0">
              <a:spAutoFit/>
            </a:bodyPr>
            <a:lstStyle/>
            <a:p>
              <a:r>
                <a:rPr lang="da-DK" sz="3600" b="1" dirty="0"/>
                <a:t>Høj udnyttelse </a:t>
              </a:r>
            </a:p>
          </p:txBody>
        </p:sp>
        <p:sp>
          <p:nvSpPr>
            <p:cNvPr id="6" name="Tekstfelt 5">
              <a:extLst>
                <a:ext uri="{FF2B5EF4-FFF2-40B4-BE49-F238E27FC236}">
                  <a16:creationId xmlns:a16="http://schemas.microsoft.com/office/drawing/2014/main" id="{C28431A6-2C6E-41D3-8768-089877C39F9A}"/>
                </a:ext>
              </a:extLst>
            </p:cNvPr>
            <p:cNvSpPr txBox="1"/>
            <p:nvPr/>
          </p:nvSpPr>
          <p:spPr>
            <a:xfrm rot="16200000">
              <a:off x="-712158" y="4546219"/>
              <a:ext cx="2968172" cy="588914"/>
            </a:xfrm>
            <a:prstGeom prst="rect">
              <a:avLst/>
            </a:prstGeom>
            <a:noFill/>
          </p:spPr>
          <p:txBody>
            <a:bodyPr wrap="none" rtlCol="0">
              <a:spAutoFit/>
            </a:bodyPr>
            <a:lstStyle/>
            <a:p>
              <a:r>
                <a:rPr lang="da-DK" sz="3600" b="1" dirty="0"/>
                <a:t>Lav efterforskning</a:t>
              </a:r>
            </a:p>
          </p:txBody>
        </p:sp>
        <p:sp>
          <p:nvSpPr>
            <p:cNvPr id="7" name="Tekstfelt 6">
              <a:extLst>
                <a:ext uri="{FF2B5EF4-FFF2-40B4-BE49-F238E27FC236}">
                  <a16:creationId xmlns:a16="http://schemas.microsoft.com/office/drawing/2014/main" id="{81AE5FCB-A3B9-4B8F-B493-D06A505ED8E0}"/>
                </a:ext>
              </a:extLst>
            </p:cNvPr>
            <p:cNvSpPr txBox="1"/>
            <p:nvPr/>
          </p:nvSpPr>
          <p:spPr>
            <a:xfrm rot="5400000">
              <a:off x="7589916" y="4554091"/>
              <a:ext cx="2990558" cy="588914"/>
            </a:xfrm>
            <a:prstGeom prst="rect">
              <a:avLst/>
            </a:prstGeom>
            <a:noFill/>
          </p:spPr>
          <p:txBody>
            <a:bodyPr wrap="none" rtlCol="0">
              <a:spAutoFit/>
            </a:bodyPr>
            <a:lstStyle/>
            <a:p>
              <a:r>
                <a:rPr lang="da-DK" sz="3600" b="1" dirty="0"/>
                <a:t>Høj efterforskning</a:t>
              </a:r>
            </a:p>
          </p:txBody>
        </p:sp>
      </p:grpSp>
      <p:cxnSp>
        <p:nvCxnSpPr>
          <p:cNvPr id="10" name="Lige pilforbindelse 9">
            <a:extLst>
              <a:ext uri="{FF2B5EF4-FFF2-40B4-BE49-F238E27FC236}">
                <a16:creationId xmlns:a16="http://schemas.microsoft.com/office/drawing/2014/main" id="{89D9A41D-05EA-4994-94F0-AC0619412810}"/>
              </a:ext>
            </a:extLst>
          </p:cNvPr>
          <p:cNvCxnSpPr>
            <a:cxnSpLocks/>
          </p:cNvCxnSpPr>
          <p:nvPr/>
        </p:nvCxnSpPr>
        <p:spPr>
          <a:xfrm>
            <a:off x="813458" y="4540618"/>
            <a:ext cx="8671124" cy="13293"/>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Lige pilforbindelse 16">
            <a:extLst>
              <a:ext uri="{FF2B5EF4-FFF2-40B4-BE49-F238E27FC236}">
                <a16:creationId xmlns:a16="http://schemas.microsoft.com/office/drawing/2014/main" id="{51B2037F-82BD-4AC4-A6D1-177F5E16B8C2}"/>
              </a:ext>
            </a:extLst>
          </p:cNvPr>
          <p:cNvCxnSpPr>
            <a:cxnSpLocks/>
          </p:cNvCxnSpPr>
          <p:nvPr/>
        </p:nvCxnSpPr>
        <p:spPr>
          <a:xfrm flipV="1">
            <a:off x="5173220" y="1409412"/>
            <a:ext cx="5292" cy="637002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kstfelt 19">
            <a:extLst>
              <a:ext uri="{FF2B5EF4-FFF2-40B4-BE49-F238E27FC236}">
                <a16:creationId xmlns:a16="http://schemas.microsoft.com/office/drawing/2014/main" id="{2A1E4A3D-55FE-4C7C-B6E0-FC0C7AD276E5}"/>
              </a:ext>
            </a:extLst>
          </p:cNvPr>
          <p:cNvSpPr txBox="1"/>
          <p:nvPr/>
        </p:nvSpPr>
        <p:spPr>
          <a:xfrm>
            <a:off x="3765901" y="7551589"/>
            <a:ext cx="3057632" cy="646331"/>
          </a:xfrm>
          <a:prstGeom prst="rect">
            <a:avLst/>
          </a:prstGeom>
          <a:noFill/>
        </p:spPr>
        <p:txBody>
          <a:bodyPr wrap="none" rtlCol="0">
            <a:spAutoFit/>
          </a:bodyPr>
          <a:lstStyle/>
          <a:p>
            <a:r>
              <a:rPr lang="da-DK" sz="3600" b="1" dirty="0"/>
              <a:t>Lav udnyttelse </a:t>
            </a:r>
          </a:p>
        </p:txBody>
      </p:sp>
      <p:sp>
        <p:nvSpPr>
          <p:cNvPr id="16" name="Rektangel 15">
            <a:extLst>
              <a:ext uri="{FF2B5EF4-FFF2-40B4-BE49-F238E27FC236}">
                <a16:creationId xmlns:a16="http://schemas.microsoft.com/office/drawing/2014/main" id="{BD6D88E5-2B2B-4055-BF52-2FEA13619CC7}"/>
              </a:ext>
            </a:extLst>
          </p:cNvPr>
          <p:cNvSpPr/>
          <p:nvPr/>
        </p:nvSpPr>
        <p:spPr>
          <a:xfrm>
            <a:off x="9747249" y="471439"/>
            <a:ext cx="6604288" cy="3155013"/>
          </a:xfrm>
          <a:prstGeom prst="rect">
            <a:avLst/>
          </a:prstGeom>
        </p:spPr>
        <p:txBody>
          <a:bodyPr wrap="square" lIns="122222" tIns="61110" rIns="122222" bIns="61110">
            <a:spAutoFit/>
          </a:bodyPr>
          <a:lstStyle/>
          <a:p>
            <a:pPr>
              <a:lnSpc>
                <a:spcPct val="150000"/>
              </a:lnSpc>
            </a:pPr>
            <a:r>
              <a:rPr lang="da-DK" sz="4600" b="1" dirty="0">
                <a:solidFill>
                  <a:srgbClr val="452103"/>
                </a:solidFill>
                <a:latin typeface="Myriad Web Pro" pitchFamily="34" charset="0"/>
                <a:cs typeface="Aharoni" pitchFamily="2" charset="-79"/>
              </a:rPr>
              <a:t>Organisatoriske strategier</a:t>
            </a:r>
          </a:p>
          <a:p>
            <a:pPr>
              <a:spcBef>
                <a:spcPts val="1200"/>
              </a:spcBef>
              <a:buFont typeface="Arial" pitchFamily="34" charset="0"/>
              <a:buChar char="•"/>
            </a:pPr>
            <a:r>
              <a:rPr lang="da-DK" sz="3600" dirty="0" err="1">
                <a:solidFill>
                  <a:srgbClr val="452103"/>
                </a:solidFill>
                <a:latin typeface="Myriad Web Pro" pitchFamily="34" charset="0"/>
                <a:cs typeface="Aharoni" pitchFamily="2" charset="-79"/>
              </a:rPr>
              <a:t>Publiseret</a:t>
            </a:r>
            <a:r>
              <a:rPr lang="da-DK" sz="3600" dirty="0">
                <a:solidFill>
                  <a:srgbClr val="452103"/>
                </a:solidFill>
                <a:latin typeface="Myriad Web Pro" pitchFamily="34" charset="0"/>
                <a:cs typeface="Aharoni" pitchFamily="2" charset="-79"/>
              </a:rPr>
              <a:t> i 1978</a:t>
            </a:r>
          </a:p>
          <a:p>
            <a:pPr lvl="1">
              <a:spcBef>
                <a:spcPts val="1200"/>
              </a:spcBef>
              <a:buFont typeface="Arial" pitchFamily="34" charset="0"/>
              <a:buChar char="•"/>
            </a:pPr>
            <a:r>
              <a:rPr lang="da-DK" sz="3600" dirty="0">
                <a:solidFill>
                  <a:srgbClr val="452103"/>
                </a:solidFill>
                <a:latin typeface="Myriad Web Pro" pitchFamily="34" charset="0"/>
                <a:cs typeface="Aharoni" pitchFamily="2" charset="-79"/>
              </a:rPr>
              <a:t>”</a:t>
            </a:r>
            <a:r>
              <a:rPr lang="en-US" sz="3600" dirty="0">
                <a:effectLst/>
                <a:latin typeface="Calibri" panose="020F0502020204030204" pitchFamily="34" charset="0"/>
                <a:ea typeface="Calibri" panose="020F0502020204030204" pitchFamily="34" charset="0"/>
                <a:cs typeface="Times New Roman" panose="02020603050405020304" pitchFamily="18" charset="0"/>
              </a:rPr>
              <a:t> Organizational Strategy, Structure, and Process</a:t>
            </a:r>
            <a:r>
              <a:rPr lang="da-DK" sz="3600" dirty="0">
                <a:solidFill>
                  <a:srgbClr val="452103"/>
                </a:solidFill>
                <a:latin typeface="Myriad Web Pro" pitchFamily="34" charset="0"/>
                <a:cs typeface="Aharoni" pitchFamily="2" charset="-79"/>
              </a:rPr>
              <a:t>”</a:t>
            </a:r>
          </a:p>
        </p:txBody>
      </p:sp>
    </p:spTree>
    <p:extLst>
      <p:ext uri="{BB962C8B-B14F-4D97-AF65-F5344CB8AC3E}">
        <p14:creationId xmlns:p14="http://schemas.microsoft.com/office/powerpoint/2010/main" val="3676373781"/>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543" y="2350892"/>
            <a:ext cx="16255999" cy="4062954"/>
          </a:xfrm>
          <a:prstGeom prst="rect">
            <a:avLst/>
          </a:prstGeom>
        </p:spPr>
        <p:txBody>
          <a:bodyPr wrap="square" lIns="122222" tIns="61110" rIns="122222" bIns="61110">
            <a:spAutoFit/>
          </a:bodyPr>
          <a:lstStyle/>
          <a:p>
            <a:pPr algn="ctr"/>
            <a:r>
              <a:rPr lang="da-DK" sz="4800" b="1" dirty="0">
                <a:solidFill>
                  <a:srgbClr val="452103"/>
                </a:solidFill>
                <a:latin typeface="Arial" pitchFamily="34" charset="0"/>
                <a:cs typeface="Arial" pitchFamily="34" charset="0"/>
              </a:rPr>
              <a:t> </a:t>
            </a:r>
            <a:r>
              <a:rPr lang="da-DK" sz="4800" dirty="0">
                <a:solidFill>
                  <a:schemeClr val="tx1">
                    <a:lumMod val="85000"/>
                    <a:lumOff val="15000"/>
                  </a:schemeClr>
                </a:solidFill>
                <a:latin typeface="Arial" pitchFamily="34" charset="0"/>
                <a:cs typeface="Arial" pitchFamily="34" charset="0"/>
              </a:rPr>
              <a:t>Mere om </a:t>
            </a:r>
            <a:r>
              <a:rPr lang="da-DK" sz="4800" b="1" dirty="0">
                <a:solidFill>
                  <a:schemeClr val="tx1">
                    <a:lumMod val="85000"/>
                    <a:lumOff val="15000"/>
                  </a:schemeClr>
                </a:solidFill>
                <a:latin typeface="Arial" pitchFamily="34" charset="0"/>
                <a:cs typeface="Arial" pitchFamily="34" charset="0"/>
              </a:rPr>
              <a:t>emnet</a:t>
            </a:r>
            <a:r>
              <a:rPr lang="da-DK" sz="4800" dirty="0">
                <a:solidFill>
                  <a:schemeClr val="tx1">
                    <a:lumMod val="85000"/>
                    <a:lumOff val="15000"/>
                  </a:schemeClr>
                </a:solidFill>
                <a:latin typeface="Arial" pitchFamily="34" charset="0"/>
                <a:cs typeface="Arial" pitchFamily="34" charset="0"/>
              </a:rPr>
              <a:t> på: </a:t>
            </a:r>
          </a:p>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400" b="1" dirty="0">
                <a:solidFill>
                  <a:schemeClr val="tx1">
                    <a:lumMod val="85000"/>
                    <a:lumOff val="15000"/>
                  </a:schemeClr>
                </a:solidFill>
                <a:latin typeface="Myriad Web Pro" pitchFamily="34" charset="0"/>
                <a:cs typeface="Aharoni" pitchFamily="2" charset="-79"/>
              </a:rPr>
              <a:t>www.ForklarMigLige</a:t>
            </a:r>
            <a:r>
              <a:rPr lang="da-DK" sz="4800" b="1" dirty="0">
                <a:solidFill>
                  <a:schemeClr val="tx1">
                    <a:lumMod val="85000"/>
                    <a:lumOff val="15000"/>
                  </a:schemeClr>
                </a:solidFill>
                <a:latin typeface="Myriad Web Pro" pitchFamily="34" charset="0"/>
                <a:cs typeface="Aharoni" pitchFamily="2" charset="-79"/>
              </a:rPr>
              <a:t>.dk</a:t>
            </a:r>
          </a:p>
        </p:txBody>
      </p:sp>
      <p:pic>
        <p:nvPicPr>
          <p:cNvPr id="2" name="Billed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0006" y="3417742"/>
            <a:ext cx="10058400" cy="2095499"/>
          </a:xfrm>
          <a:prstGeom prst="rect">
            <a:avLst/>
          </a:prstGeom>
        </p:spPr>
      </p:pic>
    </p:spTree>
    <p:extLst>
      <p:ext uri="{BB962C8B-B14F-4D97-AF65-F5344CB8AC3E}">
        <p14:creationId xmlns:p14="http://schemas.microsoft.com/office/powerpoint/2010/main" val="4282363891"/>
      </p:ext>
    </p:extLst>
  </p:cSld>
  <p:clrMapOvr>
    <a:masterClrMapping/>
  </p:clrMapOvr>
  <mc:AlternateContent xmlns:mc="http://schemas.openxmlformats.org/markup-compatibility/2006" xmlns:p14="http://schemas.microsoft.com/office/powerpoint/2010/main">
    <mc:Choice Requires="p14">
      <p:transition p14:dur="10" advClick="0" advTm="8000"/>
    </mc:Choice>
    <mc:Fallback xmlns="">
      <p:transition advClick="0" advTm="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14174</TotalTime>
  <Words>987</Words>
  <Application>Microsoft Office PowerPoint</Application>
  <PresentationFormat>Brugerdefineret</PresentationFormat>
  <Paragraphs>91</Paragraphs>
  <Slides>3</Slides>
  <Notes>3</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vt:i4>
      </vt:variant>
    </vt:vector>
  </HeadingPairs>
  <TitlesOfParts>
    <vt:vector size="9" baseType="lpstr">
      <vt:lpstr>Aharoni</vt:lpstr>
      <vt:lpstr>Arial</vt:lpstr>
      <vt:lpstr>Calibri</vt:lpstr>
      <vt:lpstr>Myriad Web Pro</vt:lpstr>
      <vt:lpstr>Roboto</vt:lpstr>
      <vt:lpstr>Kontortema</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 Gramkow</cp:lastModifiedBy>
  <cp:revision>191</cp:revision>
  <dcterms:created xsi:type="dcterms:W3CDTF">2012-01-17T11:58:12Z</dcterms:created>
  <dcterms:modified xsi:type="dcterms:W3CDTF">2021-03-17T14:04:58Z</dcterms:modified>
</cp:coreProperties>
</file>