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318" r:id="rId2"/>
    <p:sldId id="346" r:id="rId3"/>
    <p:sldId id="315" r:id="rId4"/>
  </p:sldIdLst>
  <p:sldSz cx="16256000" cy="9145588"/>
  <p:notesSz cx="6858000" cy="9144000"/>
  <p:custDataLst>
    <p:tags r:id="rId7"/>
  </p:custDataLst>
  <p:defaultTextStyle>
    <a:defPPr>
      <a:defRPr lang="da-DK"/>
    </a:defPPr>
    <a:lvl1pPr algn="l" defTabSz="1220788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609600" indent="-152400" algn="l" defTabSz="1220788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1220788" indent="-306388" algn="l" defTabSz="1220788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831975" indent="-460375" algn="l" defTabSz="1220788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2443163" indent="-614363" algn="l" defTabSz="1220788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2">
          <p15:clr>
            <a:srgbClr val="A4A3A4"/>
          </p15:clr>
        </p15:guide>
        <p15:guide id="2" pos="512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C7E9E"/>
    <a:srgbClr val="E28100"/>
    <a:srgbClr val="FFFFFF"/>
    <a:srgbClr val="F79646"/>
    <a:srgbClr val="7F7F7F"/>
    <a:srgbClr val="000000"/>
    <a:srgbClr val="1E3E4E"/>
    <a:srgbClr val="244B5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65" autoAdjust="0"/>
    <p:restoredTop sz="87780" autoAdjust="0"/>
  </p:normalViewPr>
  <p:slideViewPr>
    <p:cSldViewPr snapToGrid="0">
      <p:cViewPr varScale="1">
        <p:scale>
          <a:sx n="44" d="100"/>
          <a:sy n="44" d="100"/>
        </p:scale>
        <p:origin x="84" y="60"/>
      </p:cViewPr>
      <p:guideLst>
        <p:guide orient="horz" pos="2882"/>
        <p:guide pos="512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8484"/>
    </p:cViewPr>
  </p:sorterViewPr>
  <p:notesViewPr>
    <p:cSldViewPr snapToGrid="0">
      <p:cViewPr varScale="1">
        <p:scale>
          <a:sx n="64" d="100"/>
          <a:sy n="64" d="100"/>
        </p:scale>
        <p:origin x="-3130" y="-77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1222217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1222217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4A4210D3-0892-4C4F-96F9-EF3EF0CD0E78}" type="datetimeFigureOut">
              <a:rPr lang="da-DK"/>
              <a:pPr>
                <a:defRPr/>
              </a:pPr>
              <a:t>05-08-2016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1222217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defTabSz="1222217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0282EC2-CF28-452A-A213-686CC616138B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675794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1222217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1222217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2C9189B-704E-47A9-97E7-5229EE4F5845}" type="datetimeFigureOut">
              <a:rPr lang="da-DK"/>
              <a:pPr>
                <a:defRPr/>
              </a:pPr>
              <a:t>05-08-2016</a:t>
            </a:fld>
            <a:endParaRPr lang="da-DK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a-DK" noProof="0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 noProof="0" smtClean="0"/>
              <a:t>Klik for at redigere i master</a:t>
            </a:r>
          </a:p>
          <a:p>
            <a:pPr lvl="1"/>
            <a:r>
              <a:rPr lang="da-DK" noProof="0" smtClean="0"/>
              <a:t>Andet niveau</a:t>
            </a:r>
          </a:p>
          <a:p>
            <a:pPr lvl="2"/>
            <a:r>
              <a:rPr lang="da-DK" noProof="0" smtClean="0"/>
              <a:t>Tredje niveau</a:t>
            </a:r>
          </a:p>
          <a:p>
            <a:pPr lvl="3"/>
            <a:r>
              <a:rPr lang="da-DK" noProof="0" smtClean="0"/>
              <a:t>Fjerde niveau</a:t>
            </a:r>
          </a:p>
          <a:p>
            <a:pPr lvl="4"/>
            <a:r>
              <a:rPr lang="da-DK" noProof="0" smtClean="0"/>
              <a:t>Femte niveau</a:t>
            </a:r>
            <a:endParaRPr lang="da-DK" noProof="0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1222217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defTabSz="1222217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C0403C8-A6AA-4296-8E3F-CD7DF8AC6807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9268516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90000"/>
              </a:lnSpc>
              <a:spcBef>
                <a:spcPct val="0"/>
              </a:spcBef>
            </a:pPr>
            <a:endParaRPr lang="da-DK" b="1" i="1" dirty="0" smtClean="0"/>
          </a:p>
        </p:txBody>
      </p:sp>
    </p:spTree>
    <p:extLst>
      <p:ext uri="{BB962C8B-B14F-4D97-AF65-F5344CB8AC3E}">
        <p14:creationId xmlns:p14="http://schemas.microsoft.com/office/powerpoint/2010/main" val="24744383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4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da-DK" dirty="0" smtClean="0"/>
          </a:p>
        </p:txBody>
      </p:sp>
    </p:spTree>
    <p:extLst>
      <p:ext uri="{BB962C8B-B14F-4D97-AF65-F5344CB8AC3E}">
        <p14:creationId xmlns:p14="http://schemas.microsoft.com/office/powerpoint/2010/main" val="10505867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BDC988-C178-4FF9-9C35-455A0D45B6F7}" type="datetimeFigureOut">
              <a:rPr lang="da-DK"/>
              <a:pPr>
                <a:defRPr/>
              </a:pPr>
              <a:t>05-08-2016</a:t>
            </a:fld>
            <a:endParaRPr lang="da-DK"/>
          </a:p>
        </p:txBody>
      </p:sp>
      <p:sp>
        <p:nvSpPr>
          <p:cNvPr id="3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4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6E4222-0838-4186-BB35-B172EA392323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7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812800" y="8477250"/>
            <a:ext cx="3792538" cy="485775"/>
          </a:xfrm>
          <a:prstGeom prst="rect">
            <a:avLst/>
          </a:prstGeom>
        </p:spPr>
        <p:txBody>
          <a:bodyPr vert="horz" lIns="122222" tIns="61110" rIns="122222" bIns="61110" rtlCol="0" anchor="ctr"/>
          <a:lstStyle>
            <a:lvl1pPr algn="l" defTabSz="1222217" fontAlgn="auto">
              <a:spcBef>
                <a:spcPts val="0"/>
              </a:spcBef>
              <a:spcAft>
                <a:spcPts val="0"/>
              </a:spcAft>
              <a:defRPr sz="16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9ACB2D0-36B7-4909-894D-C2671614D6F5}" type="datetimeFigureOut">
              <a:rPr lang="da-DK"/>
              <a:pPr>
                <a:defRPr/>
              </a:pPr>
              <a:t>05-08-2016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5554663" y="8477250"/>
            <a:ext cx="5146675" cy="485775"/>
          </a:xfrm>
          <a:prstGeom prst="rect">
            <a:avLst/>
          </a:prstGeom>
        </p:spPr>
        <p:txBody>
          <a:bodyPr vert="horz" lIns="122222" tIns="61110" rIns="122222" bIns="61110" rtlCol="0" anchor="ctr"/>
          <a:lstStyle>
            <a:lvl1pPr algn="ctr" defTabSz="1222217" fontAlgn="auto">
              <a:spcBef>
                <a:spcPts val="0"/>
              </a:spcBef>
              <a:spcAft>
                <a:spcPts val="0"/>
              </a:spcAft>
              <a:defRPr sz="16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11650663" y="8477250"/>
            <a:ext cx="3792537" cy="485775"/>
          </a:xfrm>
          <a:prstGeom prst="rect">
            <a:avLst/>
          </a:prstGeom>
        </p:spPr>
        <p:txBody>
          <a:bodyPr vert="horz" lIns="122222" tIns="61110" rIns="122222" bIns="61110" rtlCol="0" anchor="ctr"/>
          <a:lstStyle>
            <a:lvl1pPr algn="r" defTabSz="1222217" fontAlgn="auto">
              <a:spcBef>
                <a:spcPts val="0"/>
              </a:spcBef>
              <a:spcAft>
                <a:spcPts val="0"/>
              </a:spcAft>
              <a:defRPr sz="16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A50BF11-28DD-46F2-9AD3-069353844EE2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iming>
    <p:tnLst>
      <p:par>
        <p:cTn id="1" dur="indefinite" restart="never" nodeType="tmRoot"/>
      </p:par>
    </p:tnLst>
  </p:timing>
  <p:txStyles>
    <p:titleStyle>
      <a:lvl1pPr algn="ctr" defTabSz="1220788" rtl="0" eaLnBrk="0" fontAlgn="base" hangingPunct="0">
        <a:spcBef>
          <a:spcPct val="0"/>
        </a:spcBef>
        <a:spcAft>
          <a:spcPct val="0"/>
        </a:spcAft>
        <a:defRPr sz="59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1220788" rtl="0" eaLnBrk="0" fontAlgn="base" hangingPunct="0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Calibri" pitchFamily="34" charset="0"/>
        </a:defRPr>
      </a:lvl2pPr>
      <a:lvl3pPr algn="ctr" defTabSz="1220788" rtl="0" eaLnBrk="0" fontAlgn="base" hangingPunct="0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Calibri" pitchFamily="34" charset="0"/>
        </a:defRPr>
      </a:lvl3pPr>
      <a:lvl4pPr algn="ctr" defTabSz="1220788" rtl="0" eaLnBrk="0" fontAlgn="base" hangingPunct="0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Calibri" pitchFamily="34" charset="0"/>
        </a:defRPr>
      </a:lvl4pPr>
      <a:lvl5pPr algn="ctr" defTabSz="1220788" rtl="0" eaLnBrk="0" fontAlgn="base" hangingPunct="0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Calibri" pitchFamily="34" charset="0"/>
        </a:defRPr>
      </a:lvl5pPr>
      <a:lvl6pPr marL="457200" algn="ctr" defTabSz="122078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Calibri" pitchFamily="34" charset="0"/>
        </a:defRPr>
      </a:lvl6pPr>
      <a:lvl7pPr marL="914400" algn="ctr" defTabSz="122078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Calibri" pitchFamily="34" charset="0"/>
        </a:defRPr>
      </a:lvl7pPr>
      <a:lvl8pPr marL="1371600" algn="ctr" defTabSz="122078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Calibri" pitchFamily="34" charset="0"/>
        </a:defRPr>
      </a:lvl8pPr>
      <a:lvl9pPr marL="1828800" algn="ctr" defTabSz="122078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Calibri" pitchFamily="34" charset="0"/>
        </a:defRPr>
      </a:lvl9pPr>
    </p:titleStyle>
    <p:bodyStyle>
      <a:lvl1pPr marL="457200" indent="-457200" algn="l" defTabSz="1220788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1pPr>
      <a:lvl2pPr marL="992188" indent="-381000" algn="l" defTabSz="1220788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3700" kern="1200">
          <a:solidFill>
            <a:schemeClr val="tx1"/>
          </a:solidFill>
          <a:latin typeface="+mn-lt"/>
          <a:ea typeface="+mn-ea"/>
          <a:cs typeface="+mn-cs"/>
        </a:defRPr>
      </a:lvl2pPr>
      <a:lvl3pPr marL="1527175" indent="-304800" algn="l" defTabSz="1220788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8363" indent="-304800" algn="l" defTabSz="1220788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9550" indent="-304800" algn="l" defTabSz="1220788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361099" indent="-305555" algn="l" defTabSz="122221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972207" indent="-305555" algn="l" defTabSz="122221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583316" indent="-305555" algn="l" defTabSz="122221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194425" indent="-305555" algn="l" defTabSz="122221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11109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22217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33326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44435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55544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66652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77761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88870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1" name="Gruppe 1"/>
          <p:cNvGrpSpPr>
            <a:grpSpLocks/>
          </p:cNvGrpSpPr>
          <p:nvPr/>
        </p:nvGrpSpPr>
        <p:grpSpPr bwMode="auto">
          <a:xfrm>
            <a:off x="2320925" y="4325938"/>
            <a:ext cx="9821863" cy="2776537"/>
            <a:chOff x="756039" y="5096574"/>
            <a:chExt cx="9822301" cy="2776164"/>
          </a:xfrm>
        </p:grpSpPr>
        <p:sp>
          <p:nvSpPr>
            <p:cNvPr id="5127" name="Tekstboks 9"/>
            <p:cNvSpPr txBox="1">
              <a:spLocks noChangeArrowheads="1"/>
            </p:cNvSpPr>
            <p:nvPr/>
          </p:nvSpPr>
          <p:spPr bwMode="auto">
            <a:xfrm>
              <a:off x="756039" y="5096574"/>
              <a:ext cx="9806425" cy="13110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da-DK" sz="8000">
                  <a:solidFill>
                    <a:srgbClr val="9BBB59"/>
                  </a:solidFill>
                  <a:latin typeface="Aharoni"/>
                  <a:ea typeface="Aharoni"/>
                  <a:cs typeface="Aharoni"/>
                </a:rPr>
                <a:t>J. Richard</a:t>
              </a:r>
              <a:endParaRPr lang="da-DK" sz="8000">
                <a:solidFill>
                  <a:srgbClr val="9BBB59"/>
                </a:solidFill>
                <a:latin typeface="Calibri" pitchFamily="34" charset="0"/>
              </a:endParaRPr>
            </a:p>
          </p:txBody>
        </p:sp>
        <p:sp>
          <p:nvSpPr>
            <p:cNvPr id="5128" name="Tekstboks 10"/>
            <p:cNvSpPr txBox="1">
              <a:spLocks noChangeArrowheads="1"/>
            </p:cNvSpPr>
            <p:nvPr/>
          </p:nvSpPr>
          <p:spPr bwMode="auto">
            <a:xfrm>
              <a:off x="772664" y="6139124"/>
              <a:ext cx="9805676" cy="1311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da-DK" sz="8000">
                  <a:solidFill>
                    <a:srgbClr val="7F7F7F"/>
                  </a:solidFill>
                  <a:latin typeface="Aharoni"/>
                  <a:ea typeface="Aharoni"/>
                  <a:cs typeface="Aharoni"/>
                </a:rPr>
                <a:t>Hackman</a:t>
              </a:r>
              <a:endParaRPr lang="da-DK" sz="8000">
                <a:latin typeface="Calibri" pitchFamily="34" charset="0"/>
              </a:endParaRPr>
            </a:p>
          </p:txBody>
        </p:sp>
        <p:sp>
          <p:nvSpPr>
            <p:cNvPr id="5129" name="Tekstboks 11"/>
            <p:cNvSpPr txBox="1">
              <a:spLocks noChangeArrowheads="1"/>
            </p:cNvSpPr>
            <p:nvPr/>
          </p:nvSpPr>
          <p:spPr bwMode="auto">
            <a:xfrm>
              <a:off x="771915" y="7293378"/>
              <a:ext cx="8271244" cy="5793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da-DK" sz="3200" b="1">
                  <a:solidFill>
                    <a:srgbClr val="595959"/>
                  </a:solidFill>
                  <a:latin typeface="Calibri" pitchFamily="34" charset="0"/>
                </a:rPr>
                <a:t>Amerikansk psykolog og professor</a:t>
              </a:r>
              <a:endParaRPr lang="da-DK" sz="3200" b="1">
                <a:latin typeface="Calibri" pitchFamily="34" charset="0"/>
              </a:endParaRPr>
            </a:p>
          </p:txBody>
        </p:sp>
      </p:grpSp>
      <p:sp>
        <p:nvSpPr>
          <p:cNvPr id="5122" name="Text Box 8"/>
          <p:cNvSpPr txBox="1">
            <a:spLocks noChangeArrowheads="1"/>
          </p:cNvSpPr>
          <p:nvPr/>
        </p:nvSpPr>
        <p:spPr bwMode="auto">
          <a:xfrm>
            <a:off x="2338388" y="1903413"/>
            <a:ext cx="11460162" cy="277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>
              <a:spcBef>
                <a:spcPct val="50000"/>
              </a:spcBef>
            </a:pPr>
            <a:r>
              <a:rPr lang="da-DK" sz="8800" b="1">
                <a:solidFill>
                  <a:srgbClr val="262626"/>
                </a:solidFill>
                <a:latin typeface="Arial Black" pitchFamily="34" charset="0"/>
              </a:rPr>
              <a:t>Job-udformning og motivation</a:t>
            </a:r>
          </a:p>
        </p:txBody>
      </p:sp>
      <p:grpSp>
        <p:nvGrpSpPr>
          <p:cNvPr id="5123" name="Gruppe 1"/>
          <p:cNvGrpSpPr>
            <a:grpSpLocks/>
          </p:cNvGrpSpPr>
          <p:nvPr/>
        </p:nvGrpSpPr>
        <p:grpSpPr bwMode="auto">
          <a:xfrm>
            <a:off x="8582025" y="4311650"/>
            <a:ext cx="9821863" cy="2776538"/>
            <a:chOff x="756039" y="5096574"/>
            <a:chExt cx="9822301" cy="2776164"/>
          </a:xfrm>
        </p:grpSpPr>
        <p:sp>
          <p:nvSpPr>
            <p:cNvPr id="5124" name="Tekstboks 9"/>
            <p:cNvSpPr txBox="1">
              <a:spLocks noChangeArrowheads="1"/>
            </p:cNvSpPr>
            <p:nvPr/>
          </p:nvSpPr>
          <p:spPr bwMode="auto">
            <a:xfrm>
              <a:off x="756039" y="5096574"/>
              <a:ext cx="9806425" cy="13110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da-DK" sz="8000">
                  <a:solidFill>
                    <a:srgbClr val="9BBB59"/>
                  </a:solidFill>
                  <a:latin typeface="Aharoni"/>
                  <a:ea typeface="Aharoni"/>
                  <a:cs typeface="Aharoni"/>
                </a:rPr>
                <a:t>Greg R.</a:t>
              </a:r>
              <a:endParaRPr lang="da-DK" sz="8000">
                <a:solidFill>
                  <a:srgbClr val="9BBB59"/>
                </a:solidFill>
                <a:latin typeface="Calibri" pitchFamily="34" charset="0"/>
              </a:endParaRPr>
            </a:p>
          </p:txBody>
        </p:sp>
        <p:sp>
          <p:nvSpPr>
            <p:cNvPr id="5125" name="Tekstboks 10"/>
            <p:cNvSpPr txBox="1">
              <a:spLocks noChangeArrowheads="1"/>
            </p:cNvSpPr>
            <p:nvPr/>
          </p:nvSpPr>
          <p:spPr bwMode="auto">
            <a:xfrm>
              <a:off x="772664" y="6139124"/>
              <a:ext cx="9805676" cy="1311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da-DK" sz="8000">
                  <a:solidFill>
                    <a:srgbClr val="7F7F7F"/>
                  </a:solidFill>
                  <a:latin typeface="Aharoni"/>
                  <a:ea typeface="Aharoni"/>
                  <a:cs typeface="Aharoni"/>
                </a:rPr>
                <a:t>Oldham</a:t>
              </a:r>
              <a:endParaRPr lang="da-DK" sz="8000">
                <a:latin typeface="Calibri" pitchFamily="34" charset="0"/>
              </a:endParaRPr>
            </a:p>
          </p:txBody>
        </p:sp>
        <p:sp>
          <p:nvSpPr>
            <p:cNvPr id="5126" name="Tekstboks 11"/>
            <p:cNvSpPr txBox="1">
              <a:spLocks noChangeArrowheads="1"/>
            </p:cNvSpPr>
            <p:nvPr/>
          </p:nvSpPr>
          <p:spPr bwMode="auto">
            <a:xfrm>
              <a:off x="771915" y="7293378"/>
              <a:ext cx="8271244" cy="5793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da-DK" sz="3200" b="1">
                  <a:solidFill>
                    <a:srgbClr val="595959"/>
                  </a:solidFill>
                  <a:latin typeface="Calibri" pitchFamily="34" charset="0"/>
                </a:rPr>
                <a:t>Amerikansk professor</a:t>
              </a:r>
            </a:p>
          </p:txBody>
        </p:sp>
      </p:grpSp>
    </p:spTree>
  </p:cSld>
  <p:clrMapOvr>
    <a:masterClrMapping/>
  </p:clrMapOvr>
  <p:transition advClick="0" advTm="2800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Afrundet rektangel 32"/>
          <p:cNvSpPr/>
          <p:nvPr/>
        </p:nvSpPr>
        <p:spPr>
          <a:xfrm>
            <a:off x="8198308" y="1938338"/>
            <a:ext cx="3481843" cy="5486400"/>
          </a:xfrm>
          <a:prstGeom prst="round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32" name="Afrundet rektangel 31"/>
          <p:cNvSpPr/>
          <p:nvPr/>
        </p:nvSpPr>
        <p:spPr>
          <a:xfrm>
            <a:off x="4313240" y="1961925"/>
            <a:ext cx="3481843" cy="5486400"/>
          </a:xfrm>
          <a:prstGeom prst="roundRect">
            <a:avLst/>
          </a:prstGeom>
          <a:solidFill>
            <a:srgbClr val="E281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2" name="Afrundet rektangel 1"/>
          <p:cNvSpPr/>
          <p:nvPr/>
        </p:nvSpPr>
        <p:spPr>
          <a:xfrm>
            <a:off x="478971" y="1931988"/>
            <a:ext cx="3481843" cy="5486400"/>
          </a:xfrm>
          <a:prstGeom prst="roundRect">
            <a:avLst/>
          </a:prstGeom>
          <a:solidFill>
            <a:srgbClr val="3C7E9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58372" name="Text Box 5"/>
          <p:cNvSpPr txBox="1">
            <a:spLocks noChangeArrowheads="1"/>
          </p:cNvSpPr>
          <p:nvPr/>
        </p:nvSpPr>
        <p:spPr bwMode="auto">
          <a:xfrm>
            <a:off x="727075" y="3138488"/>
            <a:ext cx="3138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>
              <a:spcBef>
                <a:spcPct val="50000"/>
              </a:spcBef>
            </a:pPr>
            <a:endParaRPr lang="da-DK"/>
          </a:p>
        </p:txBody>
      </p:sp>
      <p:sp>
        <p:nvSpPr>
          <p:cNvPr id="58373" name="Text Box 6"/>
          <p:cNvSpPr txBox="1">
            <a:spLocks noChangeArrowheads="1"/>
          </p:cNvSpPr>
          <p:nvPr/>
        </p:nvSpPr>
        <p:spPr bwMode="auto">
          <a:xfrm>
            <a:off x="727075" y="2286000"/>
            <a:ext cx="278447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>
              <a:spcBef>
                <a:spcPct val="50000"/>
              </a:spcBef>
            </a:pPr>
            <a:r>
              <a:rPr lang="da-DK" dirty="0">
                <a:solidFill>
                  <a:srgbClr val="FFFFFF"/>
                </a:solidFill>
              </a:rPr>
              <a:t>Krav til forskellige færdigheder</a:t>
            </a:r>
          </a:p>
        </p:txBody>
      </p:sp>
      <p:sp>
        <p:nvSpPr>
          <p:cNvPr id="58374" name="Text Box 7"/>
          <p:cNvSpPr txBox="1">
            <a:spLocks noChangeArrowheads="1"/>
          </p:cNvSpPr>
          <p:nvPr/>
        </p:nvSpPr>
        <p:spPr bwMode="auto">
          <a:xfrm>
            <a:off x="754063" y="4826225"/>
            <a:ext cx="2784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>
              <a:spcBef>
                <a:spcPct val="50000"/>
              </a:spcBef>
            </a:pPr>
            <a:r>
              <a:rPr lang="da-DK" dirty="0">
                <a:solidFill>
                  <a:srgbClr val="FFFFFF"/>
                </a:solidFill>
              </a:rPr>
              <a:t>Autonomi</a:t>
            </a:r>
          </a:p>
        </p:txBody>
      </p:sp>
      <p:sp>
        <p:nvSpPr>
          <p:cNvPr id="58375" name="Text Box 8"/>
          <p:cNvSpPr txBox="1">
            <a:spLocks noChangeArrowheads="1"/>
          </p:cNvSpPr>
          <p:nvPr/>
        </p:nvSpPr>
        <p:spPr bwMode="auto">
          <a:xfrm>
            <a:off x="722313" y="3107420"/>
            <a:ext cx="2784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>
              <a:spcBef>
                <a:spcPct val="50000"/>
              </a:spcBef>
            </a:pPr>
            <a:r>
              <a:rPr lang="da-DK" dirty="0">
                <a:solidFill>
                  <a:srgbClr val="FFFFFF"/>
                </a:solidFill>
              </a:rPr>
              <a:t>Opgavens identitet</a:t>
            </a:r>
          </a:p>
        </p:txBody>
      </p:sp>
      <p:sp>
        <p:nvSpPr>
          <p:cNvPr id="58376" name="Text Box 9"/>
          <p:cNvSpPr txBox="1">
            <a:spLocks noChangeArrowheads="1"/>
          </p:cNvSpPr>
          <p:nvPr/>
        </p:nvSpPr>
        <p:spPr bwMode="auto">
          <a:xfrm>
            <a:off x="730250" y="3605444"/>
            <a:ext cx="29924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>
              <a:spcBef>
                <a:spcPct val="50000"/>
              </a:spcBef>
            </a:pPr>
            <a:r>
              <a:rPr lang="da-DK" dirty="0">
                <a:solidFill>
                  <a:srgbClr val="FFFFFF"/>
                </a:solidFill>
              </a:rPr>
              <a:t>Opgavens betydning</a:t>
            </a:r>
          </a:p>
        </p:txBody>
      </p:sp>
      <p:sp>
        <p:nvSpPr>
          <p:cNvPr id="58377" name="Text Box 10"/>
          <p:cNvSpPr txBox="1">
            <a:spLocks noChangeArrowheads="1"/>
          </p:cNvSpPr>
          <p:nvPr/>
        </p:nvSpPr>
        <p:spPr bwMode="auto">
          <a:xfrm>
            <a:off x="757238" y="5879642"/>
            <a:ext cx="2784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>
              <a:spcBef>
                <a:spcPct val="50000"/>
              </a:spcBef>
            </a:pPr>
            <a:r>
              <a:rPr lang="da-DK" dirty="0">
                <a:solidFill>
                  <a:srgbClr val="FFFFFF"/>
                </a:solidFill>
              </a:rPr>
              <a:t>Feedback i jobbet</a:t>
            </a:r>
          </a:p>
        </p:txBody>
      </p:sp>
      <p:sp>
        <p:nvSpPr>
          <p:cNvPr id="58379" name="Text Box 12"/>
          <p:cNvSpPr txBox="1">
            <a:spLocks noChangeArrowheads="1"/>
          </p:cNvSpPr>
          <p:nvPr/>
        </p:nvSpPr>
        <p:spPr bwMode="auto">
          <a:xfrm>
            <a:off x="4518025" y="2563813"/>
            <a:ext cx="278447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>
              <a:spcBef>
                <a:spcPct val="50000"/>
              </a:spcBef>
            </a:pPr>
            <a:r>
              <a:rPr lang="da-DK" dirty="0">
                <a:solidFill>
                  <a:srgbClr val="FFFFFF"/>
                </a:solidFill>
              </a:rPr>
              <a:t>Oplevelse af meningsfyldt arbejde</a:t>
            </a:r>
          </a:p>
        </p:txBody>
      </p:sp>
      <p:sp>
        <p:nvSpPr>
          <p:cNvPr id="58380" name="Text Box 13"/>
          <p:cNvSpPr txBox="1">
            <a:spLocks noChangeArrowheads="1"/>
          </p:cNvSpPr>
          <p:nvPr/>
        </p:nvSpPr>
        <p:spPr bwMode="auto">
          <a:xfrm>
            <a:off x="4443413" y="4777689"/>
            <a:ext cx="278447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>
              <a:spcBef>
                <a:spcPct val="50000"/>
              </a:spcBef>
            </a:pPr>
            <a:r>
              <a:rPr lang="da-DK" dirty="0">
                <a:solidFill>
                  <a:srgbClr val="FFFFFF"/>
                </a:solidFill>
              </a:rPr>
              <a:t>Ansvarsfølelse mht. resultater</a:t>
            </a:r>
          </a:p>
        </p:txBody>
      </p:sp>
      <p:sp>
        <p:nvSpPr>
          <p:cNvPr id="58381" name="Text Box 14"/>
          <p:cNvSpPr txBox="1">
            <a:spLocks noChangeArrowheads="1"/>
          </p:cNvSpPr>
          <p:nvPr/>
        </p:nvSpPr>
        <p:spPr bwMode="auto">
          <a:xfrm>
            <a:off x="4402138" y="5890078"/>
            <a:ext cx="301307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>
              <a:spcBef>
                <a:spcPct val="50000"/>
              </a:spcBef>
            </a:pPr>
            <a:r>
              <a:rPr lang="da-DK" dirty="0">
                <a:solidFill>
                  <a:srgbClr val="FFFFFF"/>
                </a:solidFill>
              </a:rPr>
              <a:t>Viden om resultater af arbejdet</a:t>
            </a:r>
          </a:p>
        </p:txBody>
      </p:sp>
      <p:sp>
        <p:nvSpPr>
          <p:cNvPr id="58386" name="Text Box 19"/>
          <p:cNvSpPr txBox="1">
            <a:spLocks noChangeArrowheads="1"/>
          </p:cNvSpPr>
          <p:nvPr/>
        </p:nvSpPr>
        <p:spPr bwMode="auto">
          <a:xfrm>
            <a:off x="8367249" y="2622550"/>
            <a:ext cx="322103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>
              <a:spcBef>
                <a:spcPct val="50000"/>
              </a:spcBef>
            </a:pPr>
            <a:r>
              <a:rPr lang="da-DK" dirty="0">
                <a:solidFill>
                  <a:srgbClr val="FFFFFF"/>
                </a:solidFill>
              </a:rPr>
              <a:t>Høj indre arbejdsmotivation</a:t>
            </a:r>
          </a:p>
        </p:txBody>
      </p:sp>
      <p:sp>
        <p:nvSpPr>
          <p:cNvPr id="58387" name="Text Box 20"/>
          <p:cNvSpPr txBox="1">
            <a:spLocks noChangeArrowheads="1"/>
          </p:cNvSpPr>
          <p:nvPr/>
        </p:nvSpPr>
        <p:spPr bwMode="auto">
          <a:xfrm>
            <a:off x="8345478" y="3719741"/>
            <a:ext cx="322103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>
              <a:spcBef>
                <a:spcPct val="50000"/>
              </a:spcBef>
            </a:pPr>
            <a:r>
              <a:rPr lang="da-DK" dirty="0">
                <a:solidFill>
                  <a:srgbClr val="FFFFFF"/>
                </a:solidFill>
              </a:rPr>
              <a:t>Høj kvalitet i </a:t>
            </a:r>
            <a:r>
              <a:rPr lang="da-DK" dirty="0">
                <a:solidFill>
                  <a:srgbClr val="FFFFFF"/>
                </a:solidFill>
              </a:rPr>
              <a:t/>
            </a:r>
            <a:br>
              <a:rPr lang="da-DK" dirty="0">
                <a:solidFill>
                  <a:srgbClr val="FFFFFF"/>
                </a:solidFill>
              </a:rPr>
            </a:br>
            <a:r>
              <a:rPr lang="da-DK" dirty="0" smtClean="0">
                <a:solidFill>
                  <a:srgbClr val="FFFFFF"/>
                </a:solidFill>
              </a:rPr>
              <a:t>arbejdets </a:t>
            </a:r>
            <a:r>
              <a:rPr lang="da-DK" dirty="0">
                <a:solidFill>
                  <a:srgbClr val="FFFFFF"/>
                </a:solidFill>
              </a:rPr>
              <a:t>udførsel</a:t>
            </a:r>
          </a:p>
        </p:txBody>
      </p:sp>
      <p:sp>
        <p:nvSpPr>
          <p:cNvPr id="58388" name="Text Box 21"/>
          <p:cNvSpPr txBox="1">
            <a:spLocks noChangeArrowheads="1"/>
          </p:cNvSpPr>
          <p:nvPr/>
        </p:nvSpPr>
        <p:spPr bwMode="auto">
          <a:xfrm>
            <a:off x="8345478" y="4866593"/>
            <a:ext cx="371951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>
              <a:spcBef>
                <a:spcPct val="50000"/>
              </a:spcBef>
            </a:pPr>
            <a:r>
              <a:rPr lang="da-DK" dirty="0">
                <a:solidFill>
                  <a:srgbClr val="FFFFFF"/>
                </a:solidFill>
              </a:rPr>
              <a:t>Høj almen </a:t>
            </a:r>
            <a:r>
              <a:rPr lang="da-DK" dirty="0" smtClean="0">
                <a:solidFill>
                  <a:srgbClr val="FFFFFF"/>
                </a:solidFill>
              </a:rPr>
              <a:t>job </a:t>
            </a:r>
            <a:br>
              <a:rPr lang="da-DK" dirty="0" smtClean="0">
                <a:solidFill>
                  <a:srgbClr val="FFFFFF"/>
                </a:solidFill>
              </a:rPr>
            </a:br>
            <a:r>
              <a:rPr lang="da-DK" dirty="0" smtClean="0">
                <a:solidFill>
                  <a:srgbClr val="FFFFFF"/>
                </a:solidFill>
              </a:rPr>
              <a:t>tilfredshed</a:t>
            </a:r>
            <a:endParaRPr lang="da-DK" dirty="0">
              <a:solidFill>
                <a:srgbClr val="FFFFFF"/>
              </a:solidFill>
            </a:endParaRPr>
          </a:p>
        </p:txBody>
      </p:sp>
      <p:sp>
        <p:nvSpPr>
          <p:cNvPr id="58389" name="Text Box 22"/>
          <p:cNvSpPr txBox="1">
            <a:spLocks noChangeArrowheads="1"/>
          </p:cNvSpPr>
          <p:nvPr/>
        </p:nvSpPr>
        <p:spPr bwMode="auto">
          <a:xfrm>
            <a:off x="8398099" y="5931796"/>
            <a:ext cx="322103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>
              <a:spcBef>
                <a:spcPct val="50000"/>
              </a:spcBef>
            </a:pPr>
            <a:r>
              <a:rPr lang="da-DK" dirty="0">
                <a:solidFill>
                  <a:srgbClr val="FFFFFF"/>
                </a:solidFill>
              </a:rPr>
              <a:t>Høj </a:t>
            </a:r>
            <a:r>
              <a:rPr lang="da-DK" dirty="0" smtClean="0">
                <a:solidFill>
                  <a:srgbClr val="FFFFFF"/>
                </a:solidFill>
              </a:rPr>
              <a:t>arbejds-</a:t>
            </a:r>
            <a:br>
              <a:rPr lang="da-DK" dirty="0" smtClean="0">
                <a:solidFill>
                  <a:srgbClr val="FFFFFF"/>
                </a:solidFill>
              </a:rPr>
            </a:br>
            <a:r>
              <a:rPr lang="da-DK" dirty="0" smtClean="0">
                <a:solidFill>
                  <a:srgbClr val="FFFFFF"/>
                </a:solidFill>
              </a:rPr>
              <a:t>effektivitet</a:t>
            </a:r>
            <a:endParaRPr lang="da-DK" dirty="0">
              <a:solidFill>
                <a:srgbClr val="FFFFFF"/>
              </a:solidFill>
            </a:endParaRPr>
          </a:p>
        </p:txBody>
      </p:sp>
      <p:sp>
        <p:nvSpPr>
          <p:cNvPr id="58390" name="Text Box 23"/>
          <p:cNvSpPr txBox="1">
            <a:spLocks noChangeArrowheads="1"/>
          </p:cNvSpPr>
          <p:nvPr/>
        </p:nvSpPr>
        <p:spPr bwMode="auto">
          <a:xfrm>
            <a:off x="722313" y="7589838"/>
            <a:ext cx="10733087" cy="1569660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 defTabSz="914400">
              <a:spcBef>
                <a:spcPct val="50000"/>
              </a:spcBef>
            </a:pPr>
            <a:r>
              <a:rPr lang="da-DK" dirty="0">
                <a:solidFill>
                  <a:srgbClr val="FFFFFF"/>
                </a:solidFill>
              </a:rPr>
              <a:t>Betingende </a:t>
            </a:r>
            <a:r>
              <a:rPr lang="da-DK" dirty="0" smtClean="0">
                <a:solidFill>
                  <a:srgbClr val="FFFFFF"/>
                </a:solidFill>
              </a:rPr>
              <a:t>variabler:  1. Viden </a:t>
            </a:r>
            <a:r>
              <a:rPr lang="da-DK" dirty="0">
                <a:solidFill>
                  <a:srgbClr val="FFFFFF"/>
                </a:solidFill>
              </a:rPr>
              <a:t>og færdigheder</a:t>
            </a:r>
          </a:p>
          <a:p>
            <a:pPr defTabSz="914400">
              <a:spcBef>
                <a:spcPct val="50000"/>
              </a:spcBef>
            </a:pPr>
            <a:r>
              <a:rPr lang="da-DK" dirty="0" smtClean="0">
                <a:solidFill>
                  <a:srgbClr val="FFFFFF"/>
                </a:solidFill>
              </a:rPr>
              <a:t>			    2. Styrken </a:t>
            </a:r>
            <a:r>
              <a:rPr lang="da-DK" dirty="0">
                <a:solidFill>
                  <a:srgbClr val="FFFFFF"/>
                </a:solidFill>
              </a:rPr>
              <a:t>i vækstbehov</a:t>
            </a:r>
          </a:p>
          <a:p>
            <a:pPr defTabSz="914400">
              <a:spcBef>
                <a:spcPct val="50000"/>
              </a:spcBef>
            </a:pPr>
            <a:r>
              <a:rPr lang="da-DK" dirty="0" smtClean="0">
                <a:solidFill>
                  <a:srgbClr val="FFFFFF"/>
                </a:solidFill>
              </a:rPr>
              <a:t>			    3. Tilfredshed </a:t>
            </a:r>
            <a:r>
              <a:rPr lang="da-DK" dirty="0">
                <a:solidFill>
                  <a:srgbClr val="FFFFFF"/>
                </a:solidFill>
              </a:rPr>
              <a:t>med arbejdskonteksten</a:t>
            </a:r>
          </a:p>
        </p:txBody>
      </p:sp>
      <p:sp>
        <p:nvSpPr>
          <p:cNvPr id="3" name="Højrepil 2"/>
          <p:cNvSpPr/>
          <p:nvPr/>
        </p:nvSpPr>
        <p:spPr>
          <a:xfrm>
            <a:off x="3625850" y="3038048"/>
            <a:ext cx="738188" cy="567396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solidFill>
                <a:srgbClr val="C00000"/>
              </a:solidFill>
            </a:endParaRPr>
          </a:p>
        </p:txBody>
      </p:sp>
      <p:sp>
        <p:nvSpPr>
          <p:cNvPr id="35" name="Højrepil 34"/>
          <p:cNvSpPr/>
          <p:nvPr/>
        </p:nvSpPr>
        <p:spPr>
          <a:xfrm>
            <a:off x="3647624" y="4888619"/>
            <a:ext cx="738188" cy="567396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solidFill>
                <a:srgbClr val="C00000"/>
              </a:solidFill>
            </a:endParaRPr>
          </a:p>
        </p:txBody>
      </p:sp>
      <p:sp>
        <p:nvSpPr>
          <p:cNvPr id="36" name="Højrepil 35"/>
          <p:cNvSpPr/>
          <p:nvPr/>
        </p:nvSpPr>
        <p:spPr>
          <a:xfrm>
            <a:off x="3647627" y="5890096"/>
            <a:ext cx="738188" cy="567396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solidFill>
                <a:srgbClr val="C00000"/>
              </a:solidFill>
            </a:endParaRPr>
          </a:p>
        </p:txBody>
      </p:sp>
      <p:sp>
        <p:nvSpPr>
          <p:cNvPr id="37" name="Højrepil 36"/>
          <p:cNvSpPr/>
          <p:nvPr/>
        </p:nvSpPr>
        <p:spPr>
          <a:xfrm>
            <a:off x="7610018" y="4910393"/>
            <a:ext cx="738188" cy="567396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solidFill>
                <a:srgbClr val="C00000"/>
              </a:solidFill>
            </a:endParaRPr>
          </a:p>
        </p:txBody>
      </p:sp>
      <p:sp>
        <p:nvSpPr>
          <p:cNvPr id="38" name="Højrepil 37"/>
          <p:cNvSpPr/>
          <p:nvPr/>
        </p:nvSpPr>
        <p:spPr>
          <a:xfrm>
            <a:off x="7610018" y="828356"/>
            <a:ext cx="706670" cy="567396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solidFill>
                <a:srgbClr val="C00000"/>
              </a:solidFill>
            </a:endParaRPr>
          </a:p>
        </p:txBody>
      </p:sp>
      <p:sp>
        <p:nvSpPr>
          <p:cNvPr id="4" name="Afrundet rektangel 3"/>
          <p:cNvSpPr/>
          <p:nvPr/>
        </p:nvSpPr>
        <p:spPr>
          <a:xfrm>
            <a:off x="558917" y="322602"/>
            <a:ext cx="3175794" cy="1432271"/>
          </a:xfrm>
          <a:prstGeom prst="roundRect">
            <a:avLst/>
          </a:prstGeom>
          <a:solidFill>
            <a:srgbClr val="3C7E9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>
                <a:solidFill>
                  <a:srgbClr val="FFFFFF"/>
                </a:solidFill>
                <a:latin typeface="Arial" charset="0"/>
              </a:rPr>
              <a:t>Centrale</a:t>
            </a:r>
          </a:p>
          <a:p>
            <a:pPr algn="ctr"/>
            <a:r>
              <a:rPr lang="da-DK" dirty="0">
                <a:solidFill>
                  <a:srgbClr val="FFFFFF"/>
                </a:solidFill>
                <a:latin typeface="Arial" charset="0"/>
              </a:rPr>
              <a:t>jobegenskaber</a:t>
            </a:r>
            <a:endParaRPr lang="da-DK" dirty="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40" name="Afrundet rektangel 39"/>
          <p:cNvSpPr/>
          <p:nvPr/>
        </p:nvSpPr>
        <p:spPr>
          <a:xfrm>
            <a:off x="4390685" y="344376"/>
            <a:ext cx="3175794" cy="1432271"/>
          </a:xfrm>
          <a:prstGeom prst="roundRect">
            <a:avLst/>
          </a:prstGeom>
          <a:solidFill>
            <a:srgbClr val="E281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smtClean="0">
                <a:solidFill>
                  <a:srgbClr val="FFFFFF"/>
                </a:solidFill>
                <a:latin typeface="Arial" charset="0"/>
              </a:rPr>
              <a:t>Vigtige psykologiske</a:t>
            </a:r>
          </a:p>
          <a:p>
            <a:pPr algn="ctr"/>
            <a:r>
              <a:rPr lang="da-DK" dirty="0" smtClean="0">
                <a:solidFill>
                  <a:srgbClr val="FFFFFF"/>
                </a:solidFill>
                <a:latin typeface="Arial" charset="0"/>
              </a:rPr>
              <a:t>tilstande</a:t>
            </a:r>
            <a:endParaRPr lang="da-DK" dirty="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41" name="Afrundet rektangel 40"/>
          <p:cNvSpPr/>
          <p:nvPr/>
        </p:nvSpPr>
        <p:spPr>
          <a:xfrm>
            <a:off x="8279606" y="322602"/>
            <a:ext cx="3175794" cy="143227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smtClean="0">
                <a:solidFill>
                  <a:srgbClr val="FFFFFF"/>
                </a:solidFill>
                <a:latin typeface="Arial" charset="0"/>
              </a:rPr>
              <a:t>Personlige og</a:t>
            </a:r>
          </a:p>
          <a:p>
            <a:pPr algn="ctr"/>
            <a:r>
              <a:rPr lang="da-DK" dirty="0" smtClean="0">
                <a:solidFill>
                  <a:srgbClr val="FFFFFF"/>
                </a:solidFill>
                <a:latin typeface="Arial" charset="0"/>
              </a:rPr>
              <a:t>Arbejdsmæssige resultater</a:t>
            </a:r>
            <a:endParaRPr lang="da-DK" dirty="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42" name="Højrepil 41"/>
          <p:cNvSpPr/>
          <p:nvPr/>
        </p:nvSpPr>
        <p:spPr>
          <a:xfrm>
            <a:off x="3691166" y="828356"/>
            <a:ext cx="706670" cy="567396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solidFill>
                <a:srgbClr val="C00000"/>
              </a:solidFill>
            </a:endParaRPr>
          </a:p>
        </p:txBody>
      </p:sp>
      <p:sp>
        <p:nvSpPr>
          <p:cNvPr id="43" name="Højrepil 42"/>
          <p:cNvSpPr/>
          <p:nvPr/>
        </p:nvSpPr>
        <p:spPr>
          <a:xfrm rot="16200000">
            <a:off x="9679804" y="7141040"/>
            <a:ext cx="375398" cy="567396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solidFill>
                <a:srgbClr val="C00000"/>
              </a:solidFill>
            </a:endParaRPr>
          </a:p>
        </p:txBody>
      </p:sp>
      <p:sp>
        <p:nvSpPr>
          <p:cNvPr id="44" name="Højrepil 43"/>
          <p:cNvSpPr/>
          <p:nvPr/>
        </p:nvSpPr>
        <p:spPr>
          <a:xfrm rot="16200000">
            <a:off x="5847058" y="7093415"/>
            <a:ext cx="375398" cy="567396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solidFill>
                <a:srgbClr val="C00000"/>
              </a:solidFill>
            </a:endParaRPr>
          </a:p>
        </p:txBody>
      </p:sp>
      <p:sp>
        <p:nvSpPr>
          <p:cNvPr id="45" name="Højrepil 44"/>
          <p:cNvSpPr/>
          <p:nvPr/>
        </p:nvSpPr>
        <p:spPr>
          <a:xfrm rot="16200000">
            <a:off x="2081637" y="7134690"/>
            <a:ext cx="375398" cy="567396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/>
          <p:nvPr/>
        </p:nvSpPr>
        <p:spPr>
          <a:xfrm>
            <a:off x="-4763" y="2351088"/>
            <a:ext cx="16256001" cy="4432300"/>
          </a:xfrm>
          <a:prstGeom prst="rect">
            <a:avLst/>
          </a:prstGeom>
        </p:spPr>
        <p:txBody>
          <a:bodyPr lIns="122222" tIns="61110" rIns="122222" bIns="61110">
            <a:spAutoFit/>
          </a:bodyPr>
          <a:lstStyle/>
          <a:p>
            <a:pPr algn="ctr" defTabSz="1222217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a-DK" sz="4800" b="1" dirty="0">
                <a:solidFill>
                  <a:srgbClr val="452103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a-DK" sz="48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Mere om </a:t>
            </a:r>
            <a:r>
              <a:rPr lang="da-DK" sz="4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emnet </a:t>
            </a:r>
            <a:r>
              <a:rPr lang="da-DK" sz="48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på: </a:t>
            </a:r>
          </a:p>
          <a:p>
            <a:pPr algn="ctr" defTabSz="1222217" fontAlgn="auto">
              <a:spcBef>
                <a:spcPts val="0"/>
              </a:spcBef>
              <a:spcAft>
                <a:spcPts val="0"/>
              </a:spcAft>
              <a:defRPr/>
            </a:pPr>
            <a:endParaRPr lang="da-DK" sz="7200" dirty="0">
              <a:solidFill>
                <a:schemeClr val="tx1">
                  <a:lumMod val="85000"/>
                  <a:lumOff val="15000"/>
                </a:schemeClr>
              </a:solidFill>
              <a:latin typeface="Myriad Web Pro" pitchFamily="34" charset="0"/>
              <a:cs typeface="Aharoni" pitchFamily="2" charset="-79"/>
            </a:endParaRPr>
          </a:p>
          <a:p>
            <a:pPr algn="ctr" defTabSz="1222217" fontAlgn="auto">
              <a:spcBef>
                <a:spcPts val="0"/>
              </a:spcBef>
              <a:spcAft>
                <a:spcPts val="0"/>
              </a:spcAft>
              <a:defRPr/>
            </a:pPr>
            <a:endParaRPr lang="da-DK" sz="4800" b="1" dirty="0">
              <a:solidFill>
                <a:schemeClr val="tx1">
                  <a:lumMod val="85000"/>
                  <a:lumOff val="15000"/>
                </a:schemeClr>
              </a:solidFill>
              <a:latin typeface="Myriad Web Pro" pitchFamily="34" charset="0"/>
              <a:cs typeface="Aharoni" pitchFamily="2" charset="-79"/>
            </a:endParaRPr>
          </a:p>
          <a:p>
            <a:pPr algn="ctr" defTabSz="1222217" fontAlgn="auto">
              <a:spcBef>
                <a:spcPts val="0"/>
              </a:spcBef>
              <a:spcAft>
                <a:spcPts val="0"/>
              </a:spcAft>
              <a:defRPr/>
            </a:pPr>
            <a:endParaRPr lang="da-DK" sz="4000" b="1" dirty="0">
              <a:solidFill>
                <a:schemeClr val="tx1">
                  <a:lumMod val="85000"/>
                  <a:lumOff val="15000"/>
                </a:schemeClr>
              </a:solidFill>
              <a:latin typeface="Myriad Web Pro" pitchFamily="34" charset="0"/>
              <a:cs typeface="Aharoni" pitchFamily="2" charset="-79"/>
            </a:endParaRPr>
          </a:p>
          <a:p>
            <a:pPr algn="ctr" defTabSz="1222217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a-DK" sz="4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Myriad Web Pro" pitchFamily="34" charset="0"/>
                <a:cs typeface="Aharoni" pitchFamily="2" charset="-79"/>
              </a:rPr>
              <a:t>www.</a:t>
            </a:r>
            <a:r>
              <a:rPr lang="da-DK" sz="7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Myriad Web Pro" pitchFamily="34" charset="0"/>
                <a:cs typeface="Aharoni" pitchFamily="2" charset="-79"/>
              </a:rPr>
              <a:t>ForklarMigLige</a:t>
            </a:r>
            <a:r>
              <a:rPr lang="da-DK" sz="4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Myriad Web Pro" pitchFamily="34" charset="0"/>
                <a:cs typeface="Aharoni" pitchFamily="2" charset="-79"/>
              </a:rPr>
              <a:t>.dk</a:t>
            </a:r>
          </a:p>
        </p:txBody>
      </p:sp>
      <p:pic>
        <p:nvPicPr>
          <p:cNvPr id="62466" name="Billede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60700" y="3417888"/>
            <a:ext cx="10058400" cy="209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6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8bfbbb6a3a31bd1d26a0c337856fc033ea8cad96"/>
</p:tagLst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6593</TotalTime>
  <Words>77</Words>
  <Application>Microsoft Office PowerPoint</Application>
  <PresentationFormat>Brugerdefineret</PresentationFormat>
  <Paragraphs>33</Paragraphs>
  <Slides>3</Slides>
  <Notes>2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5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3</vt:i4>
      </vt:variant>
    </vt:vector>
  </HeadingPairs>
  <TitlesOfParts>
    <vt:vector size="9" baseType="lpstr">
      <vt:lpstr>Aharoni</vt:lpstr>
      <vt:lpstr>Arial</vt:lpstr>
      <vt:lpstr>Arial Black</vt:lpstr>
      <vt:lpstr>Calibri</vt:lpstr>
      <vt:lpstr>Myriad Web Pro</vt:lpstr>
      <vt:lpstr>Kontortema</vt:lpstr>
      <vt:lpstr>PowerPoint-præsentation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MonsterCreative</dc:creator>
  <cp:lastModifiedBy>Kirsten Wissing</cp:lastModifiedBy>
  <cp:revision>178</cp:revision>
  <dcterms:created xsi:type="dcterms:W3CDTF">2012-01-17T11:58:12Z</dcterms:created>
  <dcterms:modified xsi:type="dcterms:W3CDTF">2016-08-05T09:37:22Z</dcterms:modified>
</cp:coreProperties>
</file>