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12" r:id="rId2"/>
    <p:sldId id="303" r:id="rId3"/>
    <p:sldId id="311" r:id="rId4"/>
  </p:sldIdLst>
  <p:sldSz cx="16256000" cy="9145588"/>
  <p:notesSz cx="6858000" cy="9144000"/>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7">
          <p15:clr>
            <a:srgbClr val="A4A3A4"/>
          </p15:clr>
        </p15:guide>
        <p15:guide id="2" pos="259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8409"/>
    <a:srgbClr val="F79421"/>
    <a:srgbClr val="3E7F9F"/>
    <a:srgbClr val="FFBB11"/>
    <a:srgbClr val="D53627"/>
    <a:srgbClr val="E28100"/>
    <a:srgbClr val="D99F37"/>
    <a:srgbClr val="452103"/>
    <a:srgbClr val="DA63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2738" autoAdjust="0"/>
  </p:normalViewPr>
  <p:slideViewPr>
    <p:cSldViewPr snapToGrid="0">
      <p:cViewPr varScale="1">
        <p:scale>
          <a:sx n="47" d="100"/>
          <a:sy n="47" d="100"/>
        </p:scale>
        <p:origin x="1435" y="48"/>
      </p:cViewPr>
      <p:guideLst>
        <p:guide orient="horz" pos="3137"/>
        <p:guide pos="25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2C509-0597-42CB-8842-4C01EFBABB3C}" type="doc">
      <dgm:prSet loTypeId="urn:microsoft.com/office/officeart/2005/8/layout/pyramid1" loCatId="pyramid" qsTypeId="urn:microsoft.com/office/officeart/2005/8/quickstyle/simple2" qsCatId="simple" csTypeId="urn:microsoft.com/office/officeart/2005/8/colors/accent3_2" csCatId="accent3" phldr="1"/>
      <dgm:spPr/>
    </dgm:pt>
    <dgm:pt modelId="{13760240-E041-417D-9365-BFB4CB775720}">
      <dgm:prSet phldrT="[Tekst]" custT="1"/>
      <dgm:spPr/>
      <dgm:t>
        <a:bodyPr/>
        <a:lstStyle/>
        <a:p>
          <a:endParaRPr lang="da-DK" sz="1600" dirty="0">
            <a:solidFill>
              <a:schemeClr val="bg1"/>
            </a:solidFill>
          </a:endParaRPr>
        </a:p>
        <a:p>
          <a:r>
            <a:rPr lang="da-DK" sz="1600" dirty="0">
              <a:solidFill>
                <a:schemeClr val="bg1"/>
              </a:solidFill>
            </a:rPr>
            <a:t>Selv</a:t>
          </a:r>
        </a:p>
        <a:p>
          <a:r>
            <a:rPr lang="da-DK" sz="1600" dirty="0">
              <a:solidFill>
                <a:schemeClr val="bg1"/>
              </a:solidFill>
            </a:rPr>
            <a:t> realisering</a:t>
          </a:r>
        </a:p>
      </dgm:t>
    </dgm:pt>
    <dgm:pt modelId="{12061F13-5845-422F-90D1-E698FEFBB794}" type="parTrans" cxnId="{C0D90066-BBCD-4B9F-88EF-EAEBFF156F9D}">
      <dgm:prSet/>
      <dgm:spPr/>
      <dgm:t>
        <a:bodyPr/>
        <a:lstStyle/>
        <a:p>
          <a:endParaRPr lang="da-DK"/>
        </a:p>
      </dgm:t>
    </dgm:pt>
    <dgm:pt modelId="{E4B04E06-3ED3-4C78-8491-B4BC9FA86459}" type="sibTrans" cxnId="{C0D90066-BBCD-4B9F-88EF-EAEBFF156F9D}">
      <dgm:prSet/>
      <dgm:spPr/>
      <dgm:t>
        <a:bodyPr/>
        <a:lstStyle/>
        <a:p>
          <a:endParaRPr lang="da-DK"/>
        </a:p>
      </dgm:t>
    </dgm:pt>
    <dgm:pt modelId="{40C0B5BA-3CE6-4A6A-9C4A-3FB31FCD6248}">
      <dgm:prSet phldrT="[Tekst]"/>
      <dgm:spPr/>
      <dgm:t>
        <a:bodyPr/>
        <a:lstStyle/>
        <a:p>
          <a:r>
            <a:rPr lang="da-DK" dirty="0">
              <a:solidFill>
                <a:schemeClr val="bg1"/>
              </a:solidFill>
            </a:rPr>
            <a:t>Ego</a:t>
          </a:r>
        </a:p>
        <a:p>
          <a:r>
            <a:rPr lang="da-DK" dirty="0">
              <a:solidFill>
                <a:schemeClr val="bg1"/>
              </a:solidFill>
            </a:rPr>
            <a:t> omdømme</a:t>
          </a:r>
        </a:p>
      </dgm:t>
    </dgm:pt>
    <dgm:pt modelId="{8E4809E4-843D-478B-97A2-24288C1A9357}" type="parTrans" cxnId="{6DB39D36-71CE-4C8F-8E8C-FA7D3A6DF04F}">
      <dgm:prSet/>
      <dgm:spPr/>
      <dgm:t>
        <a:bodyPr/>
        <a:lstStyle/>
        <a:p>
          <a:endParaRPr lang="da-DK"/>
        </a:p>
      </dgm:t>
    </dgm:pt>
    <dgm:pt modelId="{9FE8CB68-1905-40D3-9C35-5BF7AEEB399C}" type="sibTrans" cxnId="{6DB39D36-71CE-4C8F-8E8C-FA7D3A6DF04F}">
      <dgm:prSet/>
      <dgm:spPr/>
      <dgm:t>
        <a:bodyPr/>
        <a:lstStyle/>
        <a:p>
          <a:endParaRPr lang="da-DK"/>
        </a:p>
      </dgm:t>
    </dgm:pt>
    <dgm:pt modelId="{38FAD0EC-1CD2-45A5-8A6D-4FCB9C06F06A}">
      <dgm:prSet phldrT="[Tekst]"/>
      <dgm:spPr/>
      <dgm:t>
        <a:bodyPr/>
        <a:lstStyle/>
        <a:p>
          <a:r>
            <a:rPr lang="da-DK" dirty="0"/>
            <a:t>Social kontakt</a:t>
          </a:r>
        </a:p>
      </dgm:t>
    </dgm:pt>
    <dgm:pt modelId="{40EA4553-6F81-4DC9-9025-8B8B89586FCF}" type="parTrans" cxnId="{82D128F5-8D2B-4663-88F2-A91892152DBC}">
      <dgm:prSet/>
      <dgm:spPr/>
      <dgm:t>
        <a:bodyPr/>
        <a:lstStyle/>
        <a:p>
          <a:endParaRPr lang="da-DK"/>
        </a:p>
      </dgm:t>
    </dgm:pt>
    <dgm:pt modelId="{ABAF5787-973F-4031-8FE2-54E13B46A93D}" type="sibTrans" cxnId="{82D128F5-8D2B-4663-88F2-A91892152DBC}">
      <dgm:prSet/>
      <dgm:spPr/>
      <dgm:t>
        <a:bodyPr/>
        <a:lstStyle/>
        <a:p>
          <a:endParaRPr lang="da-DK"/>
        </a:p>
      </dgm:t>
    </dgm:pt>
    <dgm:pt modelId="{4AA0D7BB-9C43-40C4-985A-64428756D981}">
      <dgm:prSet phldrT="[Tekst]"/>
      <dgm:spPr/>
      <dgm:t>
        <a:bodyPr/>
        <a:lstStyle/>
        <a:p>
          <a:endParaRPr lang="da-DK" dirty="0"/>
        </a:p>
      </dgm:t>
    </dgm:pt>
    <dgm:pt modelId="{E48571B0-A2E0-49D0-A38D-B2BDA768B903}" type="parTrans" cxnId="{D5A7B1B9-5DE7-4049-A03A-0FFA1D177962}">
      <dgm:prSet/>
      <dgm:spPr/>
      <dgm:t>
        <a:bodyPr/>
        <a:lstStyle/>
        <a:p>
          <a:endParaRPr lang="da-DK"/>
        </a:p>
      </dgm:t>
    </dgm:pt>
    <dgm:pt modelId="{26C99B9A-FEF9-4D53-97BE-6E939552ABAB}" type="sibTrans" cxnId="{D5A7B1B9-5DE7-4049-A03A-0FFA1D177962}">
      <dgm:prSet/>
      <dgm:spPr/>
      <dgm:t>
        <a:bodyPr/>
        <a:lstStyle/>
        <a:p>
          <a:endParaRPr lang="da-DK"/>
        </a:p>
      </dgm:t>
    </dgm:pt>
    <dgm:pt modelId="{DBB07EC5-F2B4-4502-9009-31FB586E3401}">
      <dgm:prSet phldrT="[Tekst]"/>
      <dgm:spPr/>
      <dgm:t>
        <a:bodyPr/>
        <a:lstStyle/>
        <a:p>
          <a:endParaRPr lang="da-DK" dirty="0"/>
        </a:p>
      </dgm:t>
    </dgm:pt>
    <dgm:pt modelId="{B3C82CCA-B8FF-4CE4-BBF0-31AA4A349ACE}" type="parTrans" cxnId="{142F500D-055E-40A4-BF13-DD03258BFC3A}">
      <dgm:prSet/>
      <dgm:spPr/>
      <dgm:t>
        <a:bodyPr/>
        <a:lstStyle/>
        <a:p>
          <a:endParaRPr lang="da-DK"/>
        </a:p>
      </dgm:t>
    </dgm:pt>
    <dgm:pt modelId="{8F95802F-5232-4CCC-8439-CF3A717F4682}" type="sibTrans" cxnId="{142F500D-055E-40A4-BF13-DD03258BFC3A}">
      <dgm:prSet/>
      <dgm:spPr/>
      <dgm:t>
        <a:bodyPr/>
        <a:lstStyle/>
        <a:p>
          <a:endParaRPr lang="da-DK"/>
        </a:p>
      </dgm:t>
    </dgm:pt>
    <dgm:pt modelId="{6F7E11C1-59E5-4B32-9437-1B27469B7E3C}" type="pres">
      <dgm:prSet presAssocID="{7882C509-0597-42CB-8842-4C01EFBABB3C}" presName="Name0" presStyleCnt="0">
        <dgm:presLayoutVars>
          <dgm:dir/>
          <dgm:animLvl val="lvl"/>
          <dgm:resizeHandles val="exact"/>
        </dgm:presLayoutVars>
      </dgm:prSet>
      <dgm:spPr/>
    </dgm:pt>
    <dgm:pt modelId="{5DD745FD-0F0E-490E-960A-25F71CEA8CAB}" type="pres">
      <dgm:prSet presAssocID="{13760240-E041-417D-9365-BFB4CB775720}" presName="Name8" presStyleCnt="0"/>
      <dgm:spPr/>
    </dgm:pt>
    <dgm:pt modelId="{089A4B90-3554-4F97-911C-2D3E87E4B19B}" type="pres">
      <dgm:prSet presAssocID="{13760240-E041-417D-9365-BFB4CB775720}" presName="level" presStyleLbl="node1" presStyleIdx="0" presStyleCnt="5" custScaleY="157066">
        <dgm:presLayoutVars>
          <dgm:chMax val="1"/>
          <dgm:bulletEnabled val="1"/>
        </dgm:presLayoutVars>
      </dgm:prSet>
      <dgm:spPr/>
    </dgm:pt>
    <dgm:pt modelId="{99AD75E4-4DAD-4719-A0CE-F07A189511A9}" type="pres">
      <dgm:prSet presAssocID="{13760240-E041-417D-9365-BFB4CB775720}" presName="levelTx" presStyleLbl="revTx" presStyleIdx="0" presStyleCnt="0">
        <dgm:presLayoutVars>
          <dgm:chMax val="1"/>
          <dgm:bulletEnabled val="1"/>
        </dgm:presLayoutVars>
      </dgm:prSet>
      <dgm:spPr/>
    </dgm:pt>
    <dgm:pt modelId="{DB0E1910-0F87-4215-B19E-FDD145D245B2}" type="pres">
      <dgm:prSet presAssocID="{40C0B5BA-3CE6-4A6A-9C4A-3FB31FCD6248}" presName="Name8" presStyleCnt="0"/>
      <dgm:spPr/>
    </dgm:pt>
    <dgm:pt modelId="{7D12CF34-E3FE-4DAF-B59F-795734735EC7}" type="pres">
      <dgm:prSet presAssocID="{40C0B5BA-3CE6-4A6A-9C4A-3FB31FCD6248}" presName="level" presStyleLbl="node1" presStyleIdx="1" presStyleCnt="5" custScaleY="104656">
        <dgm:presLayoutVars>
          <dgm:chMax val="1"/>
          <dgm:bulletEnabled val="1"/>
        </dgm:presLayoutVars>
      </dgm:prSet>
      <dgm:spPr/>
    </dgm:pt>
    <dgm:pt modelId="{EC3926F2-CAD9-4A62-ADB0-03F6EEC53E5C}" type="pres">
      <dgm:prSet presAssocID="{40C0B5BA-3CE6-4A6A-9C4A-3FB31FCD6248}" presName="levelTx" presStyleLbl="revTx" presStyleIdx="0" presStyleCnt="0">
        <dgm:presLayoutVars>
          <dgm:chMax val="1"/>
          <dgm:bulletEnabled val="1"/>
        </dgm:presLayoutVars>
      </dgm:prSet>
      <dgm:spPr/>
    </dgm:pt>
    <dgm:pt modelId="{B76F4BE0-057D-4CDF-9967-4634D8410B3B}" type="pres">
      <dgm:prSet presAssocID="{38FAD0EC-1CD2-45A5-8A6D-4FCB9C06F06A}" presName="Name8" presStyleCnt="0"/>
      <dgm:spPr/>
    </dgm:pt>
    <dgm:pt modelId="{E56084B7-8EDE-47CC-B4BF-2D4740F226D6}" type="pres">
      <dgm:prSet presAssocID="{38FAD0EC-1CD2-45A5-8A6D-4FCB9C06F06A}" presName="level" presStyleLbl="node1" presStyleIdx="2" presStyleCnt="5" custScaleY="121102">
        <dgm:presLayoutVars>
          <dgm:chMax val="1"/>
          <dgm:bulletEnabled val="1"/>
        </dgm:presLayoutVars>
      </dgm:prSet>
      <dgm:spPr/>
    </dgm:pt>
    <dgm:pt modelId="{659E4C5C-6144-4A26-9806-550638EFA96D}" type="pres">
      <dgm:prSet presAssocID="{38FAD0EC-1CD2-45A5-8A6D-4FCB9C06F06A}" presName="levelTx" presStyleLbl="revTx" presStyleIdx="0" presStyleCnt="0">
        <dgm:presLayoutVars>
          <dgm:chMax val="1"/>
          <dgm:bulletEnabled val="1"/>
        </dgm:presLayoutVars>
      </dgm:prSet>
      <dgm:spPr/>
    </dgm:pt>
    <dgm:pt modelId="{CAB8A027-E063-439E-86AE-0D4F7F31EBE9}" type="pres">
      <dgm:prSet presAssocID="{4AA0D7BB-9C43-40C4-985A-64428756D981}" presName="Name8" presStyleCnt="0"/>
      <dgm:spPr/>
    </dgm:pt>
    <dgm:pt modelId="{27CFF5F9-DE70-40B9-A771-F5F652E7CDD9}" type="pres">
      <dgm:prSet presAssocID="{4AA0D7BB-9C43-40C4-985A-64428756D981}" presName="level" presStyleLbl="node1" presStyleIdx="3" presStyleCnt="5" custScaleY="123315">
        <dgm:presLayoutVars>
          <dgm:chMax val="1"/>
          <dgm:bulletEnabled val="1"/>
        </dgm:presLayoutVars>
      </dgm:prSet>
      <dgm:spPr/>
    </dgm:pt>
    <dgm:pt modelId="{70AAC452-7BC9-4B44-9364-5117C296E4C3}" type="pres">
      <dgm:prSet presAssocID="{4AA0D7BB-9C43-40C4-985A-64428756D981}" presName="levelTx" presStyleLbl="revTx" presStyleIdx="0" presStyleCnt="0">
        <dgm:presLayoutVars>
          <dgm:chMax val="1"/>
          <dgm:bulletEnabled val="1"/>
        </dgm:presLayoutVars>
      </dgm:prSet>
      <dgm:spPr/>
    </dgm:pt>
    <dgm:pt modelId="{6E32D728-B697-4AAA-9BE6-4CDFE2273C57}" type="pres">
      <dgm:prSet presAssocID="{DBB07EC5-F2B4-4502-9009-31FB586E3401}" presName="Name8" presStyleCnt="0"/>
      <dgm:spPr/>
    </dgm:pt>
    <dgm:pt modelId="{664DA94A-A691-4C88-A8A6-74AB1657E9B3}" type="pres">
      <dgm:prSet presAssocID="{DBB07EC5-F2B4-4502-9009-31FB586E3401}" presName="level" presStyleLbl="node1" presStyleIdx="4" presStyleCnt="5">
        <dgm:presLayoutVars>
          <dgm:chMax val="1"/>
          <dgm:bulletEnabled val="1"/>
        </dgm:presLayoutVars>
      </dgm:prSet>
      <dgm:spPr/>
    </dgm:pt>
    <dgm:pt modelId="{0A7A0A9C-ECDC-47E8-9498-73B410327A33}" type="pres">
      <dgm:prSet presAssocID="{DBB07EC5-F2B4-4502-9009-31FB586E3401}" presName="levelTx" presStyleLbl="revTx" presStyleIdx="0" presStyleCnt="0">
        <dgm:presLayoutVars>
          <dgm:chMax val="1"/>
          <dgm:bulletEnabled val="1"/>
        </dgm:presLayoutVars>
      </dgm:prSet>
      <dgm:spPr/>
    </dgm:pt>
  </dgm:ptLst>
  <dgm:cxnLst>
    <dgm:cxn modelId="{F3801E04-D8DE-4ABB-A3EC-6D0A0B7F141A}" type="presOf" srcId="{38FAD0EC-1CD2-45A5-8A6D-4FCB9C06F06A}" destId="{E56084B7-8EDE-47CC-B4BF-2D4740F226D6}" srcOrd="0" destOrd="0" presId="urn:microsoft.com/office/officeart/2005/8/layout/pyramid1"/>
    <dgm:cxn modelId="{142F500D-055E-40A4-BF13-DD03258BFC3A}" srcId="{7882C509-0597-42CB-8842-4C01EFBABB3C}" destId="{DBB07EC5-F2B4-4502-9009-31FB586E3401}" srcOrd="4" destOrd="0" parTransId="{B3C82CCA-B8FF-4CE4-BBF0-31AA4A349ACE}" sibTransId="{8F95802F-5232-4CCC-8439-CF3A717F4682}"/>
    <dgm:cxn modelId="{1B89EA24-72B3-4E0D-A194-52516D7D1F09}" type="presOf" srcId="{38FAD0EC-1CD2-45A5-8A6D-4FCB9C06F06A}" destId="{659E4C5C-6144-4A26-9806-550638EFA96D}" srcOrd="1" destOrd="0" presId="urn:microsoft.com/office/officeart/2005/8/layout/pyramid1"/>
    <dgm:cxn modelId="{6DB39D36-71CE-4C8F-8E8C-FA7D3A6DF04F}" srcId="{7882C509-0597-42CB-8842-4C01EFBABB3C}" destId="{40C0B5BA-3CE6-4A6A-9C4A-3FB31FCD6248}" srcOrd="1" destOrd="0" parTransId="{8E4809E4-843D-478B-97A2-24288C1A9357}" sibTransId="{9FE8CB68-1905-40D3-9C35-5BF7AEEB399C}"/>
    <dgm:cxn modelId="{CBF56140-699E-494C-A9A1-76636E91028D}" type="presOf" srcId="{13760240-E041-417D-9365-BFB4CB775720}" destId="{99AD75E4-4DAD-4719-A0CE-F07A189511A9}" srcOrd="1" destOrd="0" presId="urn:microsoft.com/office/officeart/2005/8/layout/pyramid1"/>
    <dgm:cxn modelId="{C0D90066-BBCD-4B9F-88EF-EAEBFF156F9D}" srcId="{7882C509-0597-42CB-8842-4C01EFBABB3C}" destId="{13760240-E041-417D-9365-BFB4CB775720}" srcOrd="0" destOrd="0" parTransId="{12061F13-5845-422F-90D1-E698FEFBB794}" sibTransId="{E4B04E06-3ED3-4C78-8491-B4BC9FA86459}"/>
    <dgm:cxn modelId="{FC878074-8C2E-4025-AA59-EECA84361094}" type="presOf" srcId="{4AA0D7BB-9C43-40C4-985A-64428756D981}" destId="{70AAC452-7BC9-4B44-9364-5117C296E4C3}" srcOrd="1" destOrd="0" presId="urn:microsoft.com/office/officeart/2005/8/layout/pyramid1"/>
    <dgm:cxn modelId="{19350777-0D5D-4F1C-94C0-889A87AF76A0}" type="presOf" srcId="{4AA0D7BB-9C43-40C4-985A-64428756D981}" destId="{27CFF5F9-DE70-40B9-A771-F5F652E7CDD9}" srcOrd="0" destOrd="0" presId="urn:microsoft.com/office/officeart/2005/8/layout/pyramid1"/>
    <dgm:cxn modelId="{E662D757-905C-4D59-A429-17F00F60DD53}" type="presOf" srcId="{DBB07EC5-F2B4-4502-9009-31FB586E3401}" destId="{0A7A0A9C-ECDC-47E8-9498-73B410327A33}" srcOrd="1" destOrd="0" presId="urn:microsoft.com/office/officeart/2005/8/layout/pyramid1"/>
    <dgm:cxn modelId="{02CA9FAB-3C30-476E-A811-9D6F905199FC}" type="presOf" srcId="{7882C509-0597-42CB-8842-4C01EFBABB3C}" destId="{6F7E11C1-59E5-4B32-9437-1B27469B7E3C}" srcOrd="0" destOrd="0" presId="urn:microsoft.com/office/officeart/2005/8/layout/pyramid1"/>
    <dgm:cxn modelId="{D5A7B1B9-5DE7-4049-A03A-0FFA1D177962}" srcId="{7882C509-0597-42CB-8842-4C01EFBABB3C}" destId="{4AA0D7BB-9C43-40C4-985A-64428756D981}" srcOrd="3" destOrd="0" parTransId="{E48571B0-A2E0-49D0-A38D-B2BDA768B903}" sibTransId="{26C99B9A-FEF9-4D53-97BE-6E939552ABAB}"/>
    <dgm:cxn modelId="{E78A35CD-9DAC-4A14-975C-42B9409E0660}" type="presOf" srcId="{DBB07EC5-F2B4-4502-9009-31FB586E3401}" destId="{664DA94A-A691-4C88-A8A6-74AB1657E9B3}" srcOrd="0" destOrd="0" presId="urn:microsoft.com/office/officeart/2005/8/layout/pyramid1"/>
    <dgm:cxn modelId="{6F6408D5-F391-4A65-B997-288622C810F3}" type="presOf" srcId="{13760240-E041-417D-9365-BFB4CB775720}" destId="{089A4B90-3554-4F97-911C-2D3E87E4B19B}" srcOrd="0" destOrd="0" presId="urn:microsoft.com/office/officeart/2005/8/layout/pyramid1"/>
    <dgm:cxn modelId="{FED8A8EA-90F7-4CD3-AFBC-F18410BDEA01}" type="presOf" srcId="{40C0B5BA-3CE6-4A6A-9C4A-3FB31FCD6248}" destId="{7D12CF34-E3FE-4DAF-B59F-795734735EC7}" srcOrd="0" destOrd="0" presId="urn:microsoft.com/office/officeart/2005/8/layout/pyramid1"/>
    <dgm:cxn modelId="{3BB947F3-DD6F-49E9-A66B-ECD7FFCDB553}" type="presOf" srcId="{40C0B5BA-3CE6-4A6A-9C4A-3FB31FCD6248}" destId="{EC3926F2-CAD9-4A62-ADB0-03F6EEC53E5C}" srcOrd="1" destOrd="0" presId="urn:microsoft.com/office/officeart/2005/8/layout/pyramid1"/>
    <dgm:cxn modelId="{82D128F5-8D2B-4663-88F2-A91892152DBC}" srcId="{7882C509-0597-42CB-8842-4C01EFBABB3C}" destId="{38FAD0EC-1CD2-45A5-8A6D-4FCB9C06F06A}" srcOrd="2" destOrd="0" parTransId="{40EA4553-6F81-4DC9-9025-8B8B89586FCF}" sibTransId="{ABAF5787-973F-4031-8FE2-54E13B46A93D}"/>
    <dgm:cxn modelId="{1579C743-FE88-4492-9F17-58171FE9430D}" type="presParOf" srcId="{6F7E11C1-59E5-4B32-9437-1B27469B7E3C}" destId="{5DD745FD-0F0E-490E-960A-25F71CEA8CAB}" srcOrd="0" destOrd="0" presId="urn:microsoft.com/office/officeart/2005/8/layout/pyramid1"/>
    <dgm:cxn modelId="{2B1E4462-BD23-4805-99FD-C0D611F2B7F3}" type="presParOf" srcId="{5DD745FD-0F0E-490E-960A-25F71CEA8CAB}" destId="{089A4B90-3554-4F97-911C-2D3E87E4B19B}" srcOrd="0" destOrd="0" presId="urn:microsoft.com/office/officeart/2005/8/layout/pyramid1"/>
    <dgm:cxn modelId="{185B346F-2500-4137-8646-997F450CFE60}" type="presParOf" srcId="{5DD745FD-0F0E-490E-960A-25F71CEA8CAB}" destId="{99AD75E4-4DAD-4719-A0CE-F07A189511A9}" srcOrd="1" destOrd="0" presId="urn:microsoft.com/office/officeart/2005/8/layout/pyramid1"/>
    <dgm:cxn modelId="{C7B43D48-40C7-4FF8-813D-88F0809BBCAD}" type="presParOf" srcId="{6F7E11C1-59E5-4B32-9437-1B27469B7E3C}" destId="{DB0E1910-0F87-4215-B19E-FDD145D245B2}" srcOrd="1" destOrd="0" presId="urn:microsoft.com/office/officeart/2005/8/layout/pyramid1"/>
    <dgm:cxn modelId="{55834BDC-4EE8-4F2E-8D3B-DEDFEE76D4F4}" type="presParOf" srcId="{DB0E1910-0F87-4215-B19E-FDD145D245B2}" destId="{7D12CF34-E3FE-4DAF-B59F-795734735EC7}" srcOrd="0" destOrd="0" presId="urn:microsoft.com/office/officeart/2005/8/layout/pyramid1"/>
    <dgm:cxn modelId="{3BAAB2B4-1501-483B-A936-42232F2B2755}" type="presParOf" srcId="{DB0E1910-0F87-4215-B19E-FDD145D245B2}" destId="{EC3926F2-CAD9-4A62-ADB0-03F6EEC53E5C}" srcOrd="1" destOrd="0" presId="urn:microsoft.com/office/officeart/2005/8/layout/pyramid1"/>
    <dgm:cxn modelId="{D0AB6253-3FF5-48B0-8DA1-D6330172FA6D}" type="presParOf" srcId="{6F7E11C1-59E5-4B32-9437-1B27469B7E3C}" destId="{B76F4BE0-057D-4CDF-9967-4634D8410B3B}" srcOrd="2" destOrd="0" presId="urn:microsoft.com/office/officeart/2005/8/layout/pyramid1"/>
    <dgm:cxn modelId="{02C41AE3-D8FA-4C7A-877A-9E8072D22818}" type="presParOf" srcId="{B76F4BE0-057D-4CDF-9967-4634D8410B3B}" destId="{E56084B7-8EDE-47CC-B4BF-2D4740F226D6}" srcOrd="0" destOrd="0" presId="urn:microsoft.com/office/officeart/2005/8/layout/pyramid1"/>
    <dgm:cxn modelId="{85707916-1656-4069-ABE1-060C6D686D8C}" type="presParOf" srcId="{B76F4BE0-057D-4CDF-9967-4634D8410B3B}" destId="{659E4C5C-6144-4A26-9806-550638EFA96D}" srcOrd="1" destOrd="0" presId="urn:microsoft.com/office/officeart/2005/8/layout/pyramid1"/>
    <dgm:cxn modelId="{A5174E07-CCFC-4E14-A59D-4CC7677C3223}" type="presParOf" srcId="{6F7E11C1-59E5-4B32-9437-1B27469B7E3C}" destId="{CAB8A027-E063-439E-86AE-0D4F7F31EBE9}" srcOrd="3" destOrd="0" presId="urn:microsoft.com/office/officeart/2005/8/layout/pyramid1"/>
    <dgm:cxn modelId="{208870FD-5A81-4976-82B5-E73D4C908D9B}" type="presParOf" srcId="{CAB8A027-E063-439E-86AE-0D4F7F31EBE9}" destId="{27CFF5F9-DE70-40B9-A771-F5F652E7CDD9}" srcOrd="0" destOrd="0" presId="urn:microsoft.com/office/officeart/2005/8/layout/pyramid1"/>
    <dgm:cxn modelId="{920433D1-DB3F-4E34-A501-3BE235C5158B}" type="presParOf" srcId="{CAB8A027-E063-439E-86AE-0D4F7F31EBE9}" destId="{70AAC452-7BC9-4B44-9364-5117C296E4C3}" srcOrd="1" destOrd="0" presId="urn:microsoft.com/office/officeart/2005/8/layout/pyramid1"/>
    <dgm:cxn modelId="{F60A054A-1B71-4E3D-9155-62143CB6EDAD}" type="presParOf" srcId="{6F7E11C1-59E5-4B32-9437-1B27469B7E3C}" destId="{6E32D728-B697-4AAA-9BE6-4CDFE2273C57}" srcOrd="4" destOrd="0" presId="urn:microsoft.com/office/officeart/2005/8/layout/pyramid1"/>
    <dgm:cxn modelId="{8A279B9B-D0B3-44D9-B947-3A4FBC43D850}" type="presParOf" srcId="{6E32D728-B697-4AAA-9BE6-4CDFE2273C57}" destId="{664DA94A-A691-4C88-A8A6-74AB1657E9B3}" srcOrd="0" destOrd="0" presId="urn:microsoft.com/office/officeart/2005/8/layout/pyramid1"/>
    <dgm:cxn modelId="{1CA6B7B1-AFF4-4456-A03B-8F856F4C900A}" type="presParOf" srcId="{6E32D728-B697-4AAA-9BE6-4CDFE2273C57}" destId="{0A7A0A9C-ECDC-47E8-9498-73B410327A3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A4B90-3554-4F97-911C-2D3E87E4B19B}">
      <dsp:nvSpPr>
        <dsp:cNvPr id="0" name=""/>
        <dsp:cNvSpPr/>
      </dsp:nvSpPr>
      <dsp:spPr>
        <a:xfrm>
          <a:off x="3010522" y="0"/>
          <a:ext cx="2105896" cy="188770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da-DK" sz="1600" kern="1200" dirty="0">
            <a:solidFill>
              <a:schemeClr val="bg1"/>
            </a:solidFill>
          </a:endParaRPr>
        </a:p>
        <a:p>
          <a:pPr marL="0" lvl="0" indent="0" algn="ctr" defTabSz="711200">
            <a:lnSpc>
              <a:spcPct val="90000"/>
            </a:lnSpc>
            <a:spcBef>
              <a:spcPct val="0"/>
            </a:spcBef>
            <a:spcAft>
              <a:spcPct val="35000"/>
            </a:spcAft>
            <a:buNone/>
          </a:pPr>
          <a:r>
            <a:rPr lang="da-DK" sz="1600" kern="1200" dirty="0">
              <a:solidFill>
                <a:schemeClr val="bg1"/>
              </a:solidFill>
            </a:rPr>
            <a:t>Selv</a:t>
          </a:r>
        </a:p>
        <a:p>
          <a:pPr marL="0" lvl="0" indent="0" algn="ctr" defTabSz="711200">
            <a:lnSpc>
              <a:spcPct val="90000"/>
            </a:lnSpc>
            <a:spcBef>
              <a:spcPct val="0"/>
            </a:spcBef>
            <a:spcAft>
              <a:spcPct val="35000"/>
            </a:spcAft>
            <a:buNone/>
          </a:pPr>
          <a:r>
            <a:rPr lang="da-DK" sz="1600" kern="1200" dirty="0">
              <a:solidFill>
                <a:schemeClr val="bg1"/>
              </a:solidFill>
            </a:rPr>
            <a:t> realisering</a:t>
          </a:r>
        </a:p>
      </dsp:txBody>
      <dsp:txXfrm>
        <a:off x="3010522" y="0"/>
        <a:ext cx="2105896" cy="1887705"/>
      </dsp:txXfrm>
    </dsp:sp>
    <dsp:sp modelId="{7D12CF34-E3FE-4DAF-B59F-795734735EC7}">
      <dsp:nvSpPr>
        <dsp:cNvPr id="0" name=""/>
        <dsp:cNvSpPr/>
      </dsp:nvSpPr>
      <dsp:spPr>
        <a:xfrm>
          <a:off x="2308923" y="1887705"/>
          <a:ext cx="3509095" cy="1257813"/>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solidFill>
                <a:schemeClr val="bg1"/>
              </a:solidFill>
            </a:rPr>
            <a:t>Ego</a:t>
          </a:r>
        </a:p>
        <a:p>
          <a:pPr marL="0" lvl="0" indent="0" algn="ctr" defTabSz="1555750">
            <a:lnSpc>
              <a:spcPct val="90000"/>
            </a:lnSpc>
            <a:spcBef>
              <a:spcPct val="0"/>
            </a:spcBef>
            <a:spcAft>
              <a:spcPct val="35000"/>
            </a:spcAft>
            <a:buNone/>
          </a:pPr>
          <a:r>
            <a:rPr lang="da-DK" sz="3500" kern="1200" dirty="0">
              <a:solidFill>
                <a:schemeClr val="bg1"/>
              </a:solidFill>
            </a:rPr>
            <a:t> omdømme</a:t>
          </a:r>
        </a:p>
      </dsp:txBody>
      <dsp:txXfrm>
        <a:off x="2923015" y="1887705"/>
        <a:ext cx="2280911" cy="1257813"/>
      </dsp:txXfrm>
    </dsp:sp>
    <dsp:sp modelId="{E56084B7-8EDE-47CC-B4BF-2D4740F226D6}">
      <dsp:nvSpPr>
        <dsp:cNvPr id="0" name=""/>
        <dsp:cNvSpPr/>
      </dsp:nvSpPr>
      <dsp:spPr>
        <a:xfrm>
          <a:off x="1497072" y="3145519"/>
          <a:ext cx="5132797" cy="1455470"/>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t>Social kontakt</a:t>
          </a:r>
        </a:p>
      </dsp:txBody>
      <dsp:txXfrm>
        <a:off x="2395311" y="3145519"/>
        <a:ext cx="3336318" cy="1455470"/>
      </dsp:txXfrm>
    </dsp:sp>
    <dsp:sp modelId="{27CFF5F9-DE70-40B9-A771-F5F652E7CDD9}">
      <dsp:nvSpPr>
        <dsp:cNvPr id="0" name=""/>
        <dsp:cNvSpPr/>
      </dsp:nvSpPr>
      <dsp:spPr>
        <a:xfrm>
          <a:off x="670386" y="4600990"/>
          <a:ext cx="6786169" cy="1482067"/>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857965" y="4600990"/>
        <a:ext cx="4411010" cy="1482067"/>
      </dsp:txXfrm>
    </dsp:sp>
    <dsp:sp modelId="{664DA94A-A691-4C88-A8A6-74AB1657E9B3}">
      <dsp:nvSpPr>
        <dsp:cNvPr id="0" name=""/>
        <dsp:cNvSpPr/>
      </dsp:nvSpPr>
      <dsp:spPr>
        <a:xfrm>
          <a:off x="0" y="6083057"/>
          <a:ext cx="8126941" cy="120185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422214" y="6083057"/>
        <a:ext cx="5282512" cy="120185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04-11-2020</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8C3F4-A074-4196-A767-42CE20A1999B}" type="datetimeFigureOut">
              <a:rPr lang="da-DK" smtClean="0"/>
              <a:pPr/>
              <a:t>04-11-2020</a:t>
            </a:fld>
            <a:endParaRPr lang="da-DK"/>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AE0D4-395B-4AE0-A91B-1AB58555538A}" type="slidenum">
              <a:rPr lang="da-DK" smtClean="0"/>
              <a:pPr/>
              <a:t>‹nr.›</a:t>
            </a:fld>
            <a:endParaRPr lang="da-DK"/>
          </a:p>
        </p:txBody>
      </p:sp>
    </p:spTree>
    <p:extLst>
      <p:ext uri="{BB962C8B-B14F-4D97-AF65-F5344CB8AC3E}">
        <p14:creationId xmlns:p14="http://schemas.microsoft.com/office/powerpoint/2010/main" val="34465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linkedin.com/in/robert-e-quinn-57b9a9100/"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www.ocai-online.com/" TargetMode="External"/><Relationship Id="rId4" Type="http://schemas.openxmlformats.org/officeDocument/2006/relationships/hyperlink" Target="https://www.linkedin.com/in/kim-cameron-01b0a811/"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382588" y="685800"/>
            <a:ext cx="6092825" cy="3429000"/>
          </a:xfrm>
          <a:ln/>
        </p:spPr>
      </p:sp>
      <p:sp>
        <p:nvSpPr>
          <p:cNvPr id="16386" name="Rectangle 3"/>
          <p:cNvSpPr>
            <a:spLocks noGrp="1" noChangeArrowheads="1"/>
          </p:cNvSpPr>
          <p:nvPr>
            <p:ph type="body" idx="1"/>
          </p:nvPr>
        </p:nvSpPr>
        <p:spPr>
          <a:noFill/>
          <a:ln/>
        </p:spPr>
        <p:txBody>
          <a:bodyPr>
            <a:normAutofit fontScale="40000" lnSpcReduction="20000"/>
          </a:bodyPr>
          <a:lstStyle/>
          <a:p>
            <a:pPr>
              <a:lnSpc>
                <a:spcPct val="107000"/>
              </a:lnSpc>
              <a:spcAft>
                <a:spcPts val="80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Modellen</a:t>
            </a:r>
            <a:r>
              <a:rPr lang="en-US" sz="1800" dirty="0">
                <a:effectLst/>
                <a:latin typeface="Calibri" panose="020F0502020204030204" pitchFamily="34" charset="0"/>
                <a:ea typeface="Calibri" panose="020F0502020204030204" pitchFamily="34" charset="0"/>
                <a:cs typeface="Times New Roman" panose="02020603050405020304" pitchFamily="18" charset="0"/>
              </a:rPr>
              <a:t> – Competing Values Framework –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også</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forkortet</a:t>
            </a:r>
            <a:r>
              <a:rPr lang="en-US" sz="1800" dirty="0">
                <a:effectLst/>
                <a:latin typeface="Calibri" panose="020F0502020204030204" pitchFamily="34" charset="0"/>
                <a:ea typeface="Calibri" panose="020F0502020204030204" pitchFamily="34" charset="0"/>
                <a:cs typeface="Times New Roman" panose="02020603050405020304" pitchFamily="18" charset="0"/>
              </a:rPr>
              <a:t> CVF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modelln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blev</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udviklet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af</a:t>
            </a:r>
            <a:r>
              <a:rPr lang="en-US" sz="1800" dirty="0">
                <a:effectLst/>
                <a:latin typeface="Calibri" panose="020F0502020204030204" pitchFamily="34" charset="0"/>
                <a:ea typeface="Calibri" panose="020F0502020204030204" pitchFamily="34" charset="0"/>
                <a:cs typeface="Times New Roman" panose="02020603050405020304" pitchFamily="18" charset="0"/>
              </a:rPr>
              <a:t> Robert E Quinn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og</a:t>
            </a:r>
            <a:r>
              <a:rPr lang="en-US" sz="1800" dirty="0">
                <a:effectLst/>
                <a:latin typeface="Calibri" panose="020F0502020204030204" pitchFamily="34" charset="0"/>
                <a:ea typeface="Calibri" panose="020F0502020204030204" pitchFamily="34" charset="0"/>
                <a:cs typeface="Times New Roman" panose="02020603050405020304" pitchFamily="18" charset="0"/>
              </a:rPr>
              <a:t> Kim S. Cameron –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begge</a:t>
            </a:r>
            <a:r>
              <a:rPr lang="en-US" sz="1800" dirty="0">
                <a:effectLst/>
                <a:latin typeface="Calibri" panose="020F0502020204030204" pitchFamily="34" charset="0"/>
                <a:ea typeface="Calibri" panose="020F0502020204030204" pitchFamily="34" charset="0"/>
                <a:cs typeface="Times New Roman" panose="02020603050405020304" pitchFamily="18" charset="0"/>
              </a:rPr>
              <a:t> Professor I Management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og</a:t>
            </a:r>
            <a:r>
              <a:rPr lang="en-US" sz="1800" dirty="0">
                <a:effectLst/>
                <a:latin typeface="Calibri" panose="020F0502020204030204" pitchFamily="34" charset="0"/>
                <a:ea typeface="Calibri" panose="020F0502020204030204" pitchFamily="34" charset="0"/>
                <a:cs typeface="Times New Roman" panose="02020603050405020304" pitchFamily="18" charset="0"/>
              </a:rPr>
              <a:t> organization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vef</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Universitetet</a:t>
            </a:r>
            <a:r>
              <a:rPr lang="en-US" sz="1800" dirty="0">
                <a:effectLst/>
                <a:latin typeface="Calibri" panose="020F0502020204030204" pitchFamily="34" charset="0"/>
                <a:ea typeface="Calibri" panose="020F0502020204030204" pitchFamily="34" charset="0"/>
                <a:cs typeface="Times New Roman" panose="02020603050405020304" pitchFamily="18" charset="0"/>
              </a:rPr>
              <a:t> I Michigan</a:t>
            </a:r>
          </a:p>
          <a:p>
            <a:pPr>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Competing Values Framework, in short, the CVF model was developed by Professor of Management and Organizations at the University of Michigan Robert Quinn and Professor of Management and Organizations at the University of Michigan Kim Cameron.</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n-US" b="0" i="0" dirty="0">
              <a:effectLst/>
              <a:latin typeface="-apple-system"/>
            </a:endParaRPr>
          </a:p>
          <a:p>
            <a:pPr eaLnBrk="1" hangingPunct="1"/>
            <a:endParaRPr lang="en-US" b="0" i="0" dirty="0">
              <a:effectLst/>
              <a:latin typeface="-apple-system"/>
            </a:endParaRPr>
          </a:p>
          <a:p>
            <a:pPr eaLnBrk="1" hangingPunct="1"/>
            <a:r>
              <a:rPr lang="en-US" b="0" i="0" dirty="0" err="1">
                <a:effectLst/>
                <a:latin typeface="-apple-system"/>
              </a:rPr>
              <a:t>Tekst</a:t>
            </a:r>
            <a:r>
              <a:rPr lang="en-US" b="0" i="0" dirty="0">
                <a:effectLst/>
                <a:latin typeface="-apple-system"/>
              </a:rPr>
              <a:t> </a:t>
            </a:r>
            <a:r>
              <a:rPr lang="en-US" b="0" i="0" dirty="0" err="1">
                <a:effectLst/>
                <a:latin typeface="-apple-system"/>
              </a:rPr>
              <a:t>til</a:t>
            </a:r>
            <a:r>
              <a:rPr lang="en-US" b="0" i="0" dirty="0">
                <a:effectLst/>
                <a:latin typeface="-apple-system"/>
              </a:rPr>
              <a:t> </a:t>
            </a:r>
            <a:r>
              <a:rPr lang="en-US" b="0" i="0" dirty="0" err="1">
                <a:effectLst/>
                <a:latin typeface="-apple-system"/>
              </a:rPr>
              <a:t>hjemmeside</a:t>
            </a:r>
            <a:r>
              <a:rPr lang="en-US" b="0" i="0" dirty="0">
                <a:effectLst/>
                <a:latin typeface="-apple-system"/>
              </a:rPr>
              <a:t> </a:t>
            </a:r>
            <a:r>
              <a:rPr lang="en-US" b="0" i="0" dirty="0" err="1">
                <a:effectLst/>
                <a:latin typeface="-apple-system"/>
              </a:rPr>
              <a:t>og</a:t>
            </a:r>
            <a:r>
              <a:rPr lang="en-US" b="0" i="0" dirty="0">
                <a:effectLst/>
                <a:latin typeface="-apple-system"/>
              </a:rPr>
              <a:t> </a:t>
            </a:r>
            <a:r>
              <a:rPr lang="en-US" b="0" i="0" dirty="0" err="1">
                <a:effectLst/>
                <a:latin typeface="-apple-system"/>
              </a:rPr>
              <a:t>Youtube</a:t>
            </a:r>
            <a:endParaRPr lang="en-US" b="0" i="0" dirty="0">
              <a:effectLst/>
              <a:latin typeface="-apple-system"/>
            </a:endParaRPr>
          </a:p>
          <a:p>
            <a:pPr eaLnBrk="1" hangingPunct="1"/>
            <a:endParaRPr lang="en-US" b="0" i="0" dirty="0">
              <a:effectLst/>
              <a:latin typeface="-apple-system"/>
            </a:endParaRPr>
          </a:p>
          <a:p>
            <a:pPr eaLnBrk="1" hangingPunct="1"/>
            <a:r>
              <a:rPr lang="en-US" b="0" i="0" dirty="0">
                <a:effectLst/>
                <a:latin typeface="-apple-system"/>
              </a:rPr>
              <a:t>Robert E. Quinn </a:t>
            </a:r>
            <a:r>
              <a:rPr lang="en-US" b="0" i="0" dirty="0" err="1">
                <a:effectLst/>
                <a:latin typeface="-apple-system"/>
              </a:rPr>
              <a:t>er</a:t>
            </a:r>
            <a:r>
              <a:rPr lang="en-US" b="0" i="0" dirty="0">
                <a:effectLst/>
                <a:latin typeface="-apple-system"/>
              </a:rPr>
              <a:t> professor emeritus </a:t>
            </a:r>
            <a:r>
              <a:rPr lang="en-US" b="0" i="0" dirty="0" err="1">
                <a:effectLst/>
                <a:latin typeface="-apple-system"/>
              </a:rPr>
              <a:t>ved</a:t>
            </a:r>
            <a:r>
              <a:rPr lang="en-US" b="0" i="0" dirty="0">
                <a:effectLst/>
                <a:latin typeface="-apple-system"/>
              </a:rPr>
              <a:t> University of Michigan. Hans </a:t>
            </a:r>
            <a:r>
              <a:rPr lang="en-US" b="0" i="0" dirty="0" err="1">
                <a:effectLst/>
                <a:latin typeface="-apple-system"/>
              </a:rPr>
              <a:t>forskning</a:t>
            </a:r>
            <a:r>
              <a:rPr lang="en-US" b="0" i="0" dirty="0">
                <a:effectLst/>
                <a:latin typeface="-apple-system"/>
              </a:rPr>
              <a:t> </a:t>
            </a:r>
            <a:r>
              <a:rPr lang="en-US" b="0" i="0" dirty="0" err="1">
                <a:effectLst/>
                <a:latin typeface="-apple-system"/>
              </a:rPr>
              <a:t>og</a:t>
            </a:r>
            <a:r>
              <a:rPr lang="en-US" b="0" i="0" dirty="0">
                <a:effectLst/>
                <a:latin typeface="-apple-system"/>
              </a:rPr>
              <a:t> </a:t>
            </a:r>
            <a:r>
              <a:rPr lang="en-US" b="0" i="0" dirty="0" err="1">
                <a:effectLst/>
                <a:latin typeface="-apple-system"/>
              </a:rPr>
              <a:t>skrivning</a:t>
            </a:r>
            <a:r>
              <a:rPr lang="en-US" b="0" i="0" dirty="0">
                <a:effectLst/>
                <a:latin typeface="-apple-system"/>
              </a:rPr>
              <a:t> </a:t>
            </a:r>
            <a:r>
              <a:rPr lang="en-US" b="0" i="0" dirty="0" err="1">
                <a:effectLst/>
                <a:latin typeface="-apple-system"/>
              </a:rPr>
              <a:t>fokuserer</a:t>
            </a:r>
            <a:r>
              <a:rPr lang="en-US" b="0" i="0" dirty="0">
                <a:effectLst/>
                <a:latin typeface="-apple-system"/>
              </a:rPr>
              <a:t> </a:t>
            </a:r>
            <a:r>
              <a:rPr lang="en-US" b="0" i="0" dirty="0" err="1">
                <a:effectLst/>
                <a:latin typeface="-apple-system"/>
              </a:rPr>
              <a:t>på</a:t>
            </a:r>
            <a:r>
              <a:rPr lang="en-US" b="0" i="0" dirty="0">
                <a:effectLst/>
                <a:latin typeface="-apple-system"/>
              </a:rPr>
              <a:t> </a:t>
            </a:r>
            <a:r>
              <a:rPr lang="en-US" b="0" i="0" dirty="0" err="1">
                <a:effectLst/>
                <a:latin typeface="-apple-system"/>
              </a:rPr>
              <a:t>formål</a:t>
            </a:r>
            <a:r>
              <a:rPr lang="en-US" b="0" i="0" dirty="0">
                <a:effectLst/>
                <a:latin typeface="-apple-system"/>
              </a:rPr>
              <a:t>, </a:t>
            </a:r>
            <a:r>
              <a:rPr lang="en-US" b="0" i="0" dirty="0" err="1">
                <a:effectLst/>
                <a:latin typeface="-apple-system"/>
              </a:rPr>
              <a:t>ledelse</a:t>
            </a:r>
            <a:r>
              <a:rPr lang="en-US" b="0" i="0" dirty="0">
                <a:effectLst/>
                <a:latin typeface="-apple-system"/>
              </a:rPr>
              <a:t>, kultur </a:t>
            </a:r>
            <a:r>
              <a:rPr lang="en-US" b="0" i="0" dirty="0" err="1">
                <a:effectLst/>
                <a:latin typeface="-apple-system"/>
              </a:rPr>
              <a:t>og</a:t>
            </a:r>
            <a:r>
              <a:rPr lang="en-US" b="0" i="0" dirty="0">
                <a:effectLst/>
                <a:latin typeface="-apple-system"/>
              </a:rPr>
              <a:t> </a:t>
            </a:r>
            <a:r>
              <a:rPr lang="en-US" b="0" i="0" dirty="0" err="1">
                <a:effectLst/>
                <a:latin typeface="-apple-system"/>
              </a:rPr>
              <a:t>forandring</a:t>
            </a:r>
            <a:r>
              <a:rPr lang="en-US" b="0" i="0" dirty="0">
                <a:effectLst/>
                <a:latin typeface="-apple-system"/>
              </a:rPr>
              <a:t>. Han </a:t>
            </a:r>
            <a:r>
              <a:rPr lang="en-US" b="0" i="0" dirty="0" err="1">
                <a:effectLst/>
                <a:latin typeface="-apple-system"/>
              </a:rPr>
              <a:t>er</a:t>
            </a:r>
            <a:r>
              <a:rPr lang="en-US" b="0" i="0" dirty="0">
                <a:effectLst/>
                <a:latin typeface="-apple-system"/>
              </a:rPr>
              <a:t> </a:t>
            </a:r>
            <a:r>
              <a:rPr lang="en-US" b="0" i="0" dirty="0" err="1">
                <a:effectLst/>
                <a:latin typeface="-apple-system"/>
              </a:rPr>
              <a:t>en</a:t>
            </a:r>
            <a:r>
              <a:rPr lang="en-US" b="0" i="0" dirty="0">
                <a:effectLst/>
                <a:latin typeface="-apple-system"/>
              </a:rPr>
              <a:t> </a:t>
            </a:r>
            <a:r>
              <a:rPr lang="en-US" b="0" i="0" dirty="0" err="1">
                <a:effectLst/>
                <a:latin typeface="-apple-system"/>
              </a:rPr>
              <a:t>af</a:t>
            </a:r>
            <a:r>
              <a:rPr lang="en-US" b="0" i="0" dirty="0">
                <a:effectLst/>
                <a:latin typeface="-apple-system"/>
              </a:rPr>
              <a:t> ​​</a:t>
            </a:r>
            <a:r>
              <a:rPr lang="en-US" b="0" i="0" dirty="0" err="1">
                <a:effectLst/>
                <a:latin typeface="-apple-system"/>
              </a:rPr>
              <a:t>medstifterne</a:t>
            </a:r>
            <a:r>
              <a:rPr lang="en-US" b="0" i="0" dirty="0">
                <a:effectLst/>
                <a:latin typeface="-apple-system"/>
              </a:rPr>
              <a:t> </a:t>
            </a:r>
            <a:r>
              <a:rPr lang="en-US" b="0" i="0" dirty="0" err="1">
                <a:effectLst/>
                <a:latin typeface="-apple-system"/>
              </a:rPr>
              <a:t>af</a:t>
            </a:r>
            <a:r>
              <a:rPr lang="en-US" b="0" i="0" dirty="0">
                <a:effectLst/>
                <a:latin typeface="-apple-system"/>
              </a:rPr>
              <a:t> Center for Positive </a:t>
            </a:r>
            <a:r>
              <a:rPr lang="en-US" b="0" i="0" dirty="0" err="1">
                <a:effectLst/>
                <a:latin typeface="-apple-system"/>
              </a:rPr>
              <a:t>Organisations</a:t>
            </a:r>
            <a:r>
              <a:rPr lang="en-US" b="0" i="0" dirty="0">
                <a:effectLst/>
                <a:latin typeface="-apple-system"/>
              </a:rPr>
              <a:t>. Han </a:t>
            </a:r>
            <a:r>
              <a:rPr lang="en-US" b="0" i="0" dirty="0" err="1">
                <a:effectLst/>
                <a:latin typeface="-apple-system"/>
              </a:rPr>
              <a:t>er</a:t>
            </a:r>
            <a:r>
              <a:rPr lang="en-US" b="0" i="0" dirty="0">
                <a:effectLst/>
                <a:latin typeface="-apple-system"/>
              </a:rPr>
              <a:t> </a:t>
            </a:r>
            <a:r>
              <a:rPr lang="en-US" b="0" i="0" dirty="0" err="1">
                <a:effectLst/>
                <a:latin typeface="-apple-system"/>
              </a:rPr>
              <a:t>blandt</a:t>
            </a:r>
            <a:r>
              <a:rPr lang="en-US" b="0" i="0" dirty="0">
                <a:effectLst/>
                <a:latin typeface="-apple-system"/>
              </a:rPr>
              <a:t> de 1% </a:t>
            </a:r>
            <a:r>
              <a:rPr lang="en-US" b="0" i="0" dirty="0" err="1">
                <a:effectLst/>
                <a:latin typeface="-apple-system"/>
              </a:rPr>
              <a:t>professorer</a:t>
            </a:r>
            <a:r>
              <a:rPr lang="en-US" b="0" i="0" dirty="0">
                <a:effectLst/>
                <a:latin typeface="-apple-system"/>
              </a:rPr>
              <a:t>, der </a:t>
            </a:r>
            <a:r>
              <a:rPr lang="en-US" b="0" i="0" dirty="0" err="1">
                <a:effectLst/>
                <a:latin typeface="-apple-system"/>
              </a:rPr>
              <a:t>er</a:t>
            </a:r>
            <a:r>
              <a:rPr lang="en-US" b="0" i="0" dirty="0">
                <a:effectLst/>
                <a:latin typeface="-apple-system"/>
              </a:rPr>
              <a:t> </a:t>
            </a:r>
            <a:r>
              <a:rPr lang="en-US" b="0" i="0" dirty="0" err="1">
                <a:effectLst/>
                <a:latin typeface="-apple-system"/>
              </a:rPr>
              <a:t>citeret</a:t>
            </a:r>
            <a:r>
              <a:rPr lang="en-US" b="0" i="0" dirty="0">
                <a:effectLst/>
                <a:latin typeface="-apple-system"/>
              </a:rPr>
              <a:t> </a:t>
            </a:r>
            <a:r>
              <a:rPr lang="en-US" b="0" i="0" dirty="0" err="1">
                <a:effectLst/>
                <a:latin typeface="-apple-system"/>
              </a:rPr>
              <a:t>mest</a:t>
            </a:r>
            <a:r>
              <a:rPr lang="en-US" b="0" i="0" dirty="0">
                <a:effectLst/>
                <a:latin typeface="-apple-system"/>
              </a:rPr>
              <a:t> </a:t>
            </a:r>
            <a:r>
              <a:rPr lang="en-US" b="0" i="0" dirty="0" err="1">
                <a:effectLst/>
                <a:latin typeface="-apple-system"/>
              </a:rPr>
              <a:t>i</a:t>
            </a:r>
            <a:r>
              <a:rPr lang="en-US" b="0" i="0" dirty="0">
                <a:effectLst/>
                <a:latin typeface="-apple-system"/>
              </a:rPr>
              <a:t> </a:t>
            </a:r>
            <a:r>
              <a:rPr lang="en-US" b="0" i="0" dirty="0" err="1">
                <a:effectLst/>
                <a:latin typeface="-apple-system"/>
              </a:rPr>
              <a:t>lærebøger</a:t>
            </a:r>
            <a:r>
              <a:rPr lang="en-US" b="0" i="0" dirty="0">
                <a:effectLst/>
                <a:latin typeface="-apple-system"/>
              </a:rPr>
              <a:t> om </a:t>
            </a:r>
            <a:r>
              <a:rPr lang="en-US" b="0" i="0" dirty="0" err="1">
                <a:effectLst/>
                <a:latin typeface="-apple-system"/>
              </a:rPr>
              <a:t>organisatorisk</a:t>
            </a:r>
            <a:r>
              <a:rPr lang="en-US" b="0" i="0" dirty="0">
                <a:effectLst/>
                <a:latin typeface="-apple-system"/>
              </a:rPr>
              <a:t> </a:t>
            </a:r>
            <a:r>
              <a:rPr lang="en-US" b="0" i="0" dirty="0" err="1">
                <a:effectLst/>
                <a:latin typeface="-apple-system"/>
              </a:rPr>
              <a:t>adfærd</a:t>
            </a:r>
            <a:r>
              <a:rPr lang="en-US" b="0" i="0" dirty="0">
                <a:effectLst/>
                <a:latin typeface="-apple-system"/>
              </a:rPr>
              <a:t>.</a:t>
            </a:r>
          </a:p>
          <a:p>
            <a:pPr eaLnBrk="1" hangingPunct="1"/>
            <a:r>
              <a:rPr lang="en-US" b="0" i="0" dirty="0">
                <a:effectLst/>
                <a:latin typeface="-apple-system"/>
              </a:rPr>
              <a:t>https://www.linkedin.com/in/robert-e-quinn-57b9a9100/</a:t>
            </a:r>
          </a:p>
          <a:p>
            <a:pPr eaLnBrk="1" hangingPunct="1"/>
            <a:endParaRPr lang="en-US" b="0" i="0" dirty="0">
              <a:effectLst/>
              <a:latin typeface="-apple-system"/>
            </a:endParaRPr>
          </a:p>
          <a:p>
            <a:pPr eaLnBrk="1" hangingPunct="1"/>
            <a:r>
              <a:rPr lang="en-US" b="0" i="0" dirty="0">
                <a:effectLst/>
                <a:latin typeface="-apple-system"/>
              </a:rPr>
              <a:t>Kim Cameron professor </a:t>
            </a:r>
            <a:r>
              <a:rPr lang="en-US" b="0" i="0" dirty="0" err="1">
                <a:effectLst/>
                <a:latin typeface="-apple-system"/>
              </a:rPr>
              <a:t>ved</a:t>
            </a:r>
            <a:r>
              <a:rPr lang="en-US" b="0" i="0" dirty="0">
                <a:effectLst/>
                <a:latin typeface="-apple-system"/>
              </a:rPr>
              <a:t> University of Michigan. </a:t>
            </a:r>
            <a:r>
              <a:rPr lang="en-US" b="0" i="0" dirty="0" err="1">
                <a:effectLst/>
                <a:latin typeface="-apple-system"/>
              </a:rPr>
              <a:t>Tidligere</a:t>
            </a:r>
            <a:r>
              <a:rPr lang="en-US" b="0" i="0" dirty="0">
                <a:effectLst/>
                <a:latin typeface="-apple-system"/>
              </a:rPr>
              <a:t> </a:t>
            </a:r>
            <a:r>
              <a:rPr lang="en-US" b="0" i="0" dirty="0" err="1">
                <a:effectLst/>
                <a:latin typeface="-apple-system"/>
              </a:rPr>
              <a:t>opgaver</a:t>
            </a:r>
            <a:r>
              <a:rPr lang="en-US" b="0" i="0" dirty="0">
                <a:effectLst/>
                <a:latin typeface="-apple-system"/>
              </a:rPr>
              <a:t> </a:t>
            </a:r>
            <a:r>
              <a:rPr lang="en-US" b="0" i="0" dirty="0" err="1">
                <a:effectLst/>
                <a:latin typeface="-apple-system"/>
              </a:rPr>
              <a:t>inkluderer</a:t>
            </a:r>
            <a:r>
              <a:rPr lang="en-US" b="0" i="0" dirty="0">
                <a:effectLst/>
                <a:latin typeface="-apple-system"/>
              </a:rPr>
              <a:t> at </a:t>
            </a:r>
            <a:r>
              <a:rPr lang="en-US" b="0" i="0" dirty="0" err="1">
                <a:effectLst/>
                <a:latin typeface="-apple-system"/>
              </a:rPr>
              <a:t>være</a:t>
            </a:r>
            <a:r>
              <a:rPr lang="en-US" b="0" i="0" dirty="0">
                <a:effectLst/>
                <a:latin typeface="-apple-system"/>
              </a:rPr>
              <a:t> </a:t>
            </a:r>
            <a:r>
              <a:rPr lang="en-US" b="0" i="0" dirty="0" err="1">
                <a:effectLst/>
                <a:latin typeface="-apple-system"/>
              </a:rPr>
              <a:t>associeret</a:t>
            </a:r>
            <a:r>
              <a:rPr lang="en-US" b="0" i="0" dirty="0">
                <a:effectLst/>
                <a:latin typeface="-apple-system"/>
              </a:rPr>
              <a:t> </a:t>
            </a:r>
            <a:r>
              <a:rPr lang="en-US" b="0" i="0" dirty="0" err="1">
                <a:effectLst/>
                <a:latin typeface="-apple-system"/>
              </a:rPr>
              <a:t>dekan</a:t>
            </a:r>
            <a:r>
              <a:rPr lang="en-US" b="0" i="0" dirty="0">
                <a:effectLst/>
                <a:latin typeface="-apple-system"/>
              </a:rPr>
              <a:t> </a:t>
            </a:r>
            <a:r>
              <a:rPr lang="en-US" b="0" i="0" dirty="0" err="1">
                <a:effectLst/>
                <a:latin typeface="-apple-system"/>
              </a:rPr>
              <a:t>på</a:t>
            </a:r>
            <a:r>
              <a:rPr lang="en-US" b="0" i="0" dirty="0">
                <a:effectLst/>
                <a:latin typeface="-apple-system"/>
              </a:rPr>
              <a:t> Ross School of Business, </a:t>
            </a:r>
            <a:r>
              <a:rPr lang="en-US" b="0" i="0" dirty="0" err="1">
                <a:effectLst/>
                <a:latin typeface="-apple-system"/>
              </a:rPr>
              <a:t>dekan</a:t>
            </a:r>
            <a:r>
              <a:rPr lang="en-US" b="0" i="0" dirty="0">
                <a:effectLst/>
                <a:latin typeface="-apple-system"/>
              </a:rPr>
              <a:t> for </a:t>
            </a:r>
            <a:r>
              <a:rPr lang="en-US" b="0" i="0" dirty="0" err="1">
                <a:effectLst/>
                <a:latin typeface="-apple-system"/>
              </a:rPr>
              <a:t>Weatherhead</a:t>
            </a:r>
            <a:r>
              <a:rPr lang="en-US" b="0" i="0" dirty="0">
                <a:effectLst/>
                <a:latin typeface="-apple-system"/>
              </a:rPr>
              <a:t> School of Management </a:t>
            </a:r>
            <a:r>
              <a:rPr lang="en-US" b="0" i="0" dirty="0" err="1">
                <a:effectLst/>
                <a:latin typeface="-apple-system"/>
              </a:rPr>
              <a:t>og</a:t>
            </a:r>
            <a:r>
              <a:rPr lang="en-US" b="0" i="0" dirty="0">
                <a:effectLst/>
                <a:latin typeface="-apple-system"/>
              </a:rPr>
              <a:t> associate Dean </a:t>
            </a:r>
            <a:r>
              <a:rPr lang="en-US" b="0" i="0" dirty="0" err="1">
                <a:effectLst/>
                <a:latin typeface="-apple-system"/>
              </a:rPr>
              <a:t>i</a:t>
            </a:r>
            <a:r>
              <a:rPr lang="en-US" b="0" i="0" dirty="0">
                <a:effectLst/>
                <a:latin typeface="-apple-system"/>
              </a:rPr>
              <a:t> Marriott School of Management </a:t>
            </a:r>
            <a:r>
              <a:rPr lang="en-US" b="0" i="0" dirty="0" err="1">
                <a:effectLst/>
                <a:latin typeface="-apple-system"/>
              </a:rPr>
              <a:t>på</a:t>
            </a:r>
            <a:r>
              <a:rPr lang="en-US" b="0" i="0" dirty="0">
                <a:effectLst/>
                <a:latin typeface="-apple-system"/>
              </a:rPr>
              <a:t> Brigham Young University. </a:t>
            </a:r>
          </a:p>
          <a:p>
            <a:pPr eaLnBrk="1" hangingPunct="1"/>
            <a:endParaRPr lang="en-US" b="0" i="0" dirty="0">
              <a:effectLst/>
              <a:latin typeface="-apple-system"/>
            </a:endParaRPr>
          </a:p>
          <a:p>
            <a:pPr eaLnBrk="1" hangingPunct="1"/>
            <a:r>
              <a:rPr lang="en-US" b="0" i="0" dirty="0">
                <a:effectLst/>
                <a:latin typeface="-apple-system"/>
              </a:rPr>
              <a:t>https://www.linkedin.com/in/kim-cameron-01b0a811/</a:t>
            </a:r>
          </a:p>
          <a:p>
            <a:pPr eaLnBrk="1" hangingPunct="1"/>
            <a:endParaRPr lang="en-US" b="0" i="0" dirty="0">
              <a:effectLst/>
              <a:latin typeface="-apple-system"/>
            </a:endParaRPr>
          </a:p>
          <a:p>
            <a:pPr eaLnBrk="1" hangingPunct="1"/>
            <a:r>
              <a:rPr lang="en-US" b="0" i="0" dirty="0">
                <a:effectLst/>
                <a:latin typeface="-apple-system"/>
              </a:rPr>
              <a:t>Link </a:t>
            </a:r>
            <a:r>
              <a:rPr lang="en-US" b="0" i="0" dirty="0" err="1">
                <a:effectLst/>
                <a:latin typeface="-apple-system"/>
              </a:rPr>
              <a:t>til</a:t>
            </a:r>
            <a:r>
              <a:rPr lang="en-US" b="0" i="0" dirty="0">
                <a:effectLst/>
                <a:latin typeface="-apple-system"/>
              </a:rPr>
              <a:t> </a:t>
            </a:r>
            <a:r>
              <a:rPr lang="en-US" b="0" i="0" dirty="0" err="1">
                <a:effectLst/>
                <a:latin typeface="-apple-system"/>
              </a:rPr>
              <a:t>værktøjet</a:t>
            </a:r>
            <a:r>
              <a:rPr lang="en-US" b="0" i="0" dirty="0">
                <a:effectLst/>
                <a:latin typeface="-apple-system"/>
              </a:rPr>
              <a:t> OCAI https://www.ocai-online.com/</a:t>
            </a:r>
          </a:p>
          <a:p>
            <a:pPr eaLnBrk="1" hangingPunct="1"/>
            <a:endParaRPr lang="en-US" b="0" i="0" dirty="0">
              <a:effectLst/>
              <a:latin typeface="-apple-system"/>
            </a:endParaRPr>
          </a:p>
          <a:p>
            <a:pPr eaLnBrk="1" hangingPunct="1"/>
            <a:endParaRPr lang="en-US" b="0" i="0" dirty="0">
              <a:effectLst/>
              <a:latin typeface="-apple-system"/>
            </a:endParaRPr>
          </a:p>
          <a:p>
            <a:pPr eaLnBrk="1" hangingPunct="1"/>
            <a:r>
              <a:rPr lang="en-US" b="0" i="0" dirty="0">
                <a:effectLst/>
                <a:latin typeface="-apple-system"/>
              </a:rPr>
              <a:t>Robert E. Quinn is the Margaret Elliot Tracy Professor Emeritus at the University of Michigan, Ross School of Business. His research and writing focuses on purpose, leadership, culture and change. He is one of the co-founders and of the field of Positive Organizational Scholarship and a cofounder of the Center for Positive Organizations. He is in the top 1% of professors cited in organizational behavior textbooks. </a:t>
            </a:r>
          </a:p>
          <a:p>
            <a:pPr eaLnBrk="1" hangingPunct="1"/>
            <a:r>
              <a:rPr lang="da-DK" dirty="0">
                <a:hlinkClick r:id="rId3"/>
              </a:rPr>
              <a:t>https://www.linkedin.com/in/robert-e-quinn-57b9a9100/</a:t>
            </a:r>
            <a:endParaRPr lang="en-US" b="0" i="0" dirty="0">
              <a:effectLst/>
              <a:latin typeface="-apple-system"/>
            </a:endParaRPr>
          </a:p>
          <a:p>
            <a:pPr eaLnBrk="1" hangingPunct="1"/>
            <a:endParaRPr lang="en-US" b="0" i="0" dirty="0">
              <a:effectLst/>
              <a:latin typeface="-apple-system"/>
            </a:endParaRPr>
          </a:p>
          <a:p>
            <a:pPr eaLnBrk="1" hangingPunct="1"/>
            <a:r>
              <a:rPr lang="en-US" sz="2800" b="0" i="0" dirty="0">
                <a:effectLst/>
                <a:latin typeface="-apple-system"/>
              </a:rPr>
              <a:t>Kim Cameron is the William Russell Kelly Professor of Management and Organizations at the Ross School of Business and Professor of Higher Education in the School of Education, both at the University of Michigan. Past assignments include serving as Associate Dean in the Ross School of Business, Dean of the </a:t>
            </a:r>
            <a:r>
              <a:rPr lang="en-US" sz="2800" b="0" i="0" dirty="0" err="1">
                <a:effectLst/>
                <a:latin typeface="-apple-system"/>
              </a:rPr>
              <a:t>Weatherhead</a:t>
            </a:r>
            <a:r>
              <a:rPr lang="en-US" sz="2800" b="0" i="0" dirty="0">
                <a:effectLst/>
                <a:latin typeface="-apple-system"/>
              </a:rPr>
              <a:t> School of Management at Case Western Reserve University, and Associate Dean in the Marriott School of Management at Brigham Young University. He has also served on the faculties of the University of Wisconsin-Madison and Ricks College. He directed the Organizational Studies Division of the National Center for Higher Education Management Systems in Boulder, Colorado.</a:t>
            </a:r>
          </a:p>
          <a:p>
            <a:pPr eaLnBrk="1" hangingPunct="1"/>
            <a:r>
              <a:rPr lang="da-DK" sz="4000" dirty="0">
                <a:hlinkClick r:id="rId4"/>
              </a:rPr>
              <a:t>https://www.linkedin.com/in/kim-cameron-01b0a811/</a:t>
            </a:r>
            <a:endParaRPr lang="en-US" sz="2800" b="0" i="0" dirty="0">
              <a:effectLst/>
              <a:latin typeface="-apple-system"/>
            </a:endParaRPr>
          </a:p>
          <a:p>
            <a:pPr eaLnBrk="1" hangingPunct="1"/>
            <a:endParaRPr lang="en-US" sz="2800" b="0" i="0" dirty="0">
              <a:effectLst/>
              <a:latin typeface="-apple-system"/>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i="0" dirty="0">
                <a:effectLst/>
                <a:latin typeface="-apple-system"/>
              </a:rPr>
              <a:t>Link for OCAI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https://www.ocai-online.com/</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n-US" sz="2800" b="0" i="0" dirty="0">
              <a:effectLst/>
              <a:latin typeface="-apple-system"/>
            </a:endParaRPr>
          </a:p>
          <a:p>
            <a:pPr eaLnBrk="1" hangingPunct="1"/>
            <a:endParaRPr lang="da-DK"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normAutofit fontScale="85000" lnSpcReduction="10000"/>
          </a:bodyPr>
          <a:lstStyle/>
          <a:p>
            <a:pPr>
              <a:lnSpc>
                <a:spcPct val="107000"/>
              </a:lnSpc>
              <a:spcAft>
                <a:spcPts val="80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Gennemgang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af</a:t>
            </a:r>
            <a:r>
              <a:rPr lang="en-US" sz="1800">
                <a:effectLst/>
                <a:latin typeface="Calibri" panose="020F0502020204030204" pitchFamily="34" charset="0"/>
                <a:ea typeface="Calibri" panose="020F0502020204030204" pitchFamily="34" charset="0"/>
                <a:cs typeface="Times New Roman" panose="02020603050405020304" pitchFamily="18" charset="0"/>
              </a:rPr>
              <a:t> model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tager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udgangspunkt</a:t>
            </a:r>
            <a:r>
              <a:rPr lang="en-US" sz="1800" dirty="0">
                <a:effectLst/>
                <a:latin typeface="Calibri" panose="020F0502020204030204" pitchFamily="34" charset="0"/>
                <a:ea typeface="Calibri" panose="020F0502020204030204" pitchFamily="34" charset="0"/>
                <a:cs typeface="Times New Roman" panose="02020603050405020304" pitchFamily="18" charset="0"/>
              </a:rPr>
              <a:t> I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bogen</a:t>
            </a:r>
            <a:r>
              <a:rPr lang="en-US" sz="1800" dirty="0">
                <a:effectLst/>
                <a:latin typeface="Calibri" panose="020F0502020204030204" pitchFamily="34" charset="0"/>
                <a:ea typeface="Calibri" panose="020F0502020204030204" pitchFamily="34" charset="0"/>
                <a:cs typeface="Times New Roman" panose="02020603050405020304" pitchFamily="18" charset="0"/>
              </a:rPr>
              <a:t> “Diagnosing and Changing Organizational Culture Based on the Competing values framework”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tredie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udgang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udgivet</a:t>
            </a:r>
            <a:r>
              <a:rPr lang="en-US" sz="1800" dirty="0">
                <a:effectLst/>
                <a:latin typeface="Calibri" panose="020F0502020204030204" pitchFamily="34" charset="0"/>
                <a:ea typeface="Calibri" panose="020F0502020204030204" pitchFamily="34" charset="0"/>
                <a:cs typeface="Times New Roman" panose="02020603050405020304" pitchFamily="18" charset="0"/>
              </a:rPr>
              <a:t> I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år</a:t>
            </a:r>
            <a:r>
              <a:rPr lang="en-US" sz="1800" dirty="0">
                <a:effectLst/>
                <a:latin typeface="Calibri" panose="020F0502020204030204" pitchFamily="34" charset="0"/>
                <a:ea typeface="Calibri" panose="020F0502020204030204" pitchFamily="34" charset="0"/>
                <a:cs typeface="Times New Roman" panose="02020603050405020304" pitchFamily="18" charset="0"/>
              </a:rPr>
              <a:t> 2011</a:t>
            </a:r>
          </a:p>
          <a:p>
            <a:pPr>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review of the model in this video is based on the book “Diagnosing and Changing Organizational Culture Based on the Competing values framework” third edition published in 2011.</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212121"/>
              </a:solidFill>
              <a:effectLst/>
              <a:latin typeface="Arial" panose="020B0604020202020204" pitchFamily="34" charset="0"/>
              <a:ea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model can help you diagnose and initiate change in your organizational culture.</a:t>
            </a:r>
          </a:p>
          <a:p>
            <a:pPr>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determine where your organization is located in the CVF model right now and where it should be located in the future, </a:t>
            </a:r>
            <a:endParaRPr lang="en-US" sz="1200" dirty="0">
              <a:solidFill>
                <a:srgbClr val="212121"/>
              </a:solidFill>
              <a:effectLst/>
              <a:latin typeface="Arial" panose="020B0604020202020204" pitchFamily="34" charset="0"/>
              <a:ea typeface="Times New Roman" panose="02020603050405020304" pitchFamily="18" charset="0"/>
            </a:endParaRPr>
          </a:p>
          <a:p>
            <a:endParaRPr lang="da-DK" dirty="0"/>
          </a:p>
        </p:txBody>
      </p:sp>
      <p:sp>
        <p:nvSpPr>
          <p:cNvPr id="4" name="Pladsholder til slidenummer 3"/>
          <p:cNvSpPr>
            <a:spLocks noGrp="1"/>
          </p:cNvSpPr>
          <p:nvPr>
            <p:ph type="sldNum" sz="quarter" idx="5"/>
          </p:nvPr>
        </p:nvSpPr>
        <p:spPr/>
        <p:txBody>
          <a:bodyPr/>
          <a:lstStyle/>
          <a:p>
            <a:fld id="{029AE0D4-395B-4AE0-A91B-1AB58555538A}" type="slidenum">
              <a:rPr lang="da-DK" smtClean="0"/>
              <a:pPr/>
              <a:t>2</a:t>
            </a:fld>
            <a:endParaRPr lang="da-DK"/>
          </a:p>
        </p:txBody>
      </p:sp>
    </p:spTree>
    <p:extLst>
      <p:ext uri="{BB962C8B-B14F-4D97-AF65-F5344CB8AC3E}">
        <p14:creationId xmlns:p14="http://schemas.microsoft.com/office/powerpoint/2010/main" val="403423936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diagramColors" Target="../diagrams/colors1.xml"/><Relationship Id="rId5" Type="http://schemas.openxmlformats.org/officeDocument/2006/relationships/image" Target="../media/image4.jpeg"/><Relationship Id="rId10" Type="http://schemas.openxmlformats.org/officeDocument/2006/relationships/diagramQuickStyle" Target="../diagrams/quickStyle1.xml"/><Relationship Id="rId4" Type="http://schemas.openxmlformats.org/officeDocument/2006/relationships/image" Target="../media/image3.jpeg"/><Relationship Id="rId9"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yramide 5 step">
    <p:bg>
      <p:bgPr>
        <a:solidFill>
          <a:srgbClr val="F7E8D1"/>
        </a:solidFill>
        <a:effectLst/>
      </p:bgPr>
    </p:bg>
    <p:spTree>
      <p:nvGrpSpPr>
        <p:cNvPr id="1" name=""/>
        <p:cNvGrpSpPr/>
        <p:nvPr/>
      </p:nvGrpSpPr>
      <p:grpSpPr>
        <a:xfrm>
          <a:off x="0" y="0"/>
          <a:ext cx="0" cy="0"/>
          <a:chOff x="0" y="0"/>
          <a:chExt cx="0" cy="0"/>
        </a:xfrm>
      </p:grpSpPr>
      <p:sp>
        <p:nvSpPr>
          <p:cNvPr id="7" name="Tekstboks 6"/>
          <p:cNvSpPr txBox="1"/>
          <p:nvPr userDrawn="1"/>
        </p:nvSpPr>
        <p:spPr>
          <a:xfrm>
            <a:off x="9377754" y="2237471"/>
            <a:ext cx="7327200" cy="699529"/>
          </a:xfrm>
          <a:prstGeom prst="rect">
            <a:avLst/>
          </a:prstGeom>
          <a:noFill/>
        </p:spPr>
        <p:txBody>
          <a:bodyPr wrap="square" lIns="122222" tIns="61110" rIns="122222" bIns="61110" rtlCol="0">
            <a:spAutoFit/>
          </a:bodyPr>
          <a:lstStyle/>
          <a:p>
            <a:r>
              <a:rPr lang="da-DK" sz="3700" dirty="0">
                <a:solidFill>
                  <a:srgbClr val="9BBB59"/>
                </a:solidFill>
                <a:latin typeface="Aharoni" pitchFamily="2" charset="-79"/>
                <a:cs typeface="Aharoni" pitchFamily="2" charset="-79"/>
              </a:rPr>
              <a:t>behovspyramide</a:t>
            </a:r>
          </a:p>
        </p:txBody>
      </p:sp>
      <p:pic>
        <p:nvPicPr>
          <p:cNvPr id="8" name="Picture 2" descr="http://www.catarina.dk/wp-content/uploads/2008/01/ma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1900" y="6726605"/>
            <a:ext cx="2287922" cy="13031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altomkost.dk/NR/rdonlyres/BE8F9097-3F51-445B-82A3-294FD10CDCA4/0/Citron_i_vandkanden.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6288" t="324" r="4769" b="38837"/>
          <a:stretch/>
        </p:blipFill>
        <p:spPr bwMode="auto">
          <a:xfrm>
            <a:off x="9519822" y="6726611"/>
            <a:ext cx="1797134" cy="1303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bestrong.dk/wp-content/uploads/women_sleeping1-200x100.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6686" r="12406"/>
          <a:stretch/>
        </p:blipFill>
        <p:spPr bwMode="auto">
          <a:xfrm>
            <a:off x="11316960" y="6726609"/>
            <a:ext cx="1938044" cy="12858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www.mjk-h0.dk/evp_site/amagerbanenmodelfotos/5167111871model1Dragor1hus1Str.g.10127.7.2004_WEB.jp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7963" r="11746"/>
          <a:stretch/>
        </p:blipFill>
        <p:spPr bwMode="auto">
          <a:xfrm>
            <a:off x="13214242" y="6726610"/>
            <a:ext cx="1570499" cy="127084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http://www.metrolic.com/wp-content/uploads/2010/08/sex.jp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3899" t="7138" r="16332" b="46183"/>
          <a:stretch/>
        </p:blipFill>
        <p:spPr bwMode="auto">
          <a:xfrm>
            <a:off x="14784745" y="6693763"/>
            <a:ext cx="1491362" cy="1336017"/>
          </a:xfrm>
          <a:prstGeom prst="rect">
            <a:avLst/>
          </a:prstGeom>
          <a:noFill/>
          <a:extLst>
            <a:ext uri="{909E8E84-426E-40DD-AFC4-6F175D3DCCD1}">
              <a14:hiddenFill xmlns:a14="http://schemas.microsoft.com/office/drawing/2010/main">
                <a:solidFill>
                  <a:srgbClr val="FFFFFF"/>
                </a:solidFill>
              </a14:hiddenFill>
            </a:ext>
          </a:extLst>
        </p:spPr>
      </p:pic>
      <p:pic>
        <p:nvPicPr>
          <p:cNvPr id="19" name="Billede 18" descr="clipart.png"/>
          <p:cNvPicPr>
            <a:picLocks noChangeAspect="1"/>
          </p:cNvPicPr>
          <p:nvPr userDrawn="1"/>
        </p:nvPicPr>
        <p:blipFill>
          <a:blip r:embed="rId7" cstate="print"/>
          <a:stretch>
            <a:fillRect/>
          </a:stretch>
        </p:blipFill>
        <p:spPr>
          <a:xfrm>
            <a:off x="5567715" y="1000583"/>
            <a:ext cx="1664185" cy="1981261"/>
          </a:xfrm>
          <a:prstGeom prst="rect">
            <a:avLst/>
          </a:prstGeom>
        </p:spPr>
      </p:pic>
      <p:sp>
        <p:nvSpPr>
          <p:cNvPr id="20" name="Tekstboks 19"/>
          <p:cNvSpPr txBox="1"/>
          <p:nvPr userDrawn="1"/>
        </p:nvSpPr>
        <p:spPr>
          <a:xfrm>
            <a:off x="9328522" y="1293264"/>
            <a:ext cx="5840262" cy="1111017"/>
          </a:xfrm>
          <a:prstGeom prst="rect">
            <a:avLst/>
          </a:prstGeom>
          <a:noFill/>
          <a:ln>
            <a:noFill/>
          </a:ln>
        </p:spPr>
        <p:txBody>
          <a:bodyPr wrap="square" lIns="122222" tIns="61110" rIns="122222" bIns="61110" rtlCol="0">
            <a:spAutoFit/>
          </a:bodyPr>
          <a:lstStyle/>
          <a:p>
            <a:pPr lvl="0"/>
            <a:r>
              <a:rPr lang="da-DK" sz="6400" dirty="0">
                <a:solidFill>
                  <a:schemeClr val="bg1">
                    <a:lumMod val="50000"/>
                  </a:schemeClr>
                </a:solidFill>
                <a:effectLst>
                  <a:outerShdw blurRad="38100" dist="38100" dir="2700000" algn="tl">
                    <a:srgbClr val="000000">
                      <a:alpha val="43137"/>
                    </a:srgbClr>
                  </a:outerShdw>
                </a:effectLst>
                <a:latin typeface="Aharoni" pitchFamily="2" charset="-79"/>
                <a:cs typeface="Aharoni" pitchFamily="2" charset="-79"/>
              </a:rPr>
              <a:t>MASLOW</a:t>
            </a:r>
            <a:endParaRPr lang="da-DK" sz="7200" dirty="0"/>
          </a:p>
        </p:txBody>
      </p:sp>
      <p:sp>
        <p:nvSpPr>
          <p:cNvPr id="22" name="Pladsholder til diagram 21"/>
          <p:cNvSpPr>
            <a:spLocks noGrp="1"/>
          </p:cNvSpPr>
          <p:nvPr>
            <p:ph type="chart" sz="quarter" idx="10"/>
          </p:nvPr>
        </p:nvSpPr>
        <p:spPr>
          <a:xfrm>
            <a:off x="10048214" y="3420467"/>
            <a:ext cx="4608689" cy="2652221"/>
          </a:xfrm>
        </p:spPr>
        <p:txBody>
          <a:bodyPr/>
          <a:lstStyle/>
          <a:p>
            <a:endParaRPr lang="da-DK"/>
          </a:p>
        </p:txBody>
      </p:sp>
      <p:graphicFrame>
        <p:nvGraphicFramePr>
          <p:cNvPr id="25" name="Diagram 24"/>
          <p:cNvGraphicFramePr/>
          <p:nvPr userDrawn="1"/>
        </p:nvGraphicFramePr>
        <p:xfrm>
          <a:off x="-3605433" y="1231044"/>
          <a:ext cx="10837333" cy="7284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8696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04-11-2020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20218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785600" y="304855"/>
            <a:ext cx="3657600" cy="6503529"/>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12803" y="304855"/>
            <a:ext cx="10701866" cy="6503529"/>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04-11-2020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22533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04-11-2020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887069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84113" y="5876896"/>
            <a:ext cx="13817600" cy="1816415"/>
          </a:xfrm>
        </p:spPr>
        <p:txBody>
          <a:bodyPr anchor="t"/>
          <a:lstStyle>
            <a:lvl1pPr algn="l">
              <a:defRPr sz="5300" b="1" cap="all"/>
            </a:lvl1pPr>
          </a:lstStyle>
          <a:p>
            <a:r>
              <a:rPr lang="da-DK"/>
              <a:t>Klik for at redigere i master</a:t>
            </a:r>
          </a:p>
        </p:txBody>
      </p:sp>
      <p:sp>
        <p:nvSpPr>
          <p:cNvPr id="3" name="Pladsholder til tekst 2"/>
          <p:cNvSpPr>
            <a:spLocks noGrp="1"/>
          </p:cNvSpPr>
          <p:nvPr>
            <p:ph type="body" idx="1"/>
          </p:nvPr>
        </p:nvSpPr>
        <p:spPr>
          <a:xfrm>
            <a:off x="1284113" y="3876293"/>
            <a:ext cx="13817600" cy="2000597"/>
          </a:xfrm>
        </p:spPr>
        <p:txBody>
          <a:bodyPr anchor="b"/>
          <a:lstStyle>
            <a:lvl1pPr marL="0" indent="0">
              <a:buNone/>
              <a:defRPr sz="2700">
                <a:solidFill>
                  <a:schemeClr val="tx1">
                    <a:tint val="75000"/>
                  </a:schemeClr>
                </a:solidFill>
              </a:defRPr>
            </a:lvl1pPr>
            <a:lvl2pPr marL="611109" indent="0">
              <a:buNone/>
              <a:defRPr sz="2400">
                <a:solidFill>
                  <a:schemeClr val="tx1">
                    <a:tint val="75000"/>
                  </a:schemeClr>
                </a:solidFill>
              </a:defRPr>
            </a:lvl2pPr>
            <a:lvl3pPr marL="1222217" indent="0">
              <a:buNone/>
              <a:defRPr sz="2100">
                <a:solidFill>
                  <a:schemeClr val="tx1">
                    <a:tint val="75000"/>
                  </a:schemeClr>
                </a:solidFill>
              </a:defRPr>
            </a:lvl3pPr>
            <a:lvl4pPr marL="1833326" indent="0">
              <a:buNone/>
              <a:defRPr sz="1900">
                <a:solidFill>
                  <a:schemeClr val="tx1">
                    <a:tint val="75000"/>
                  </a:schemeClr>
                </a:solidFill>
              </a:defRPr>
            </a:lvl4pPr>
            <a:lvl5pPr marL="2444435" indent="0">
              <a:buNone/>
              <a:defRPr sz="1900">
                <a:solidFill>
                  <a:schemeClr val="tx1">
                    <a:tint val="75000"/>
                  </a:schemeClr>
                </a:solidFill>
              </a:defRPr>
            </a:lvl5pPr>
            <a:lvl6pPr marL="3055544" indent="0">
              <a:buNone/>
              <a:defRPr sz="1900">
                <a:solidFill>
                  <a:schemeClr val="tx1">
                    <a:tint val="75000"/>
                  </a:schemeClr>
                </a:solidFill>
              </a:defRPr>
            </a:lvl6pPr>
            <a:lvl7pPr marL="3666652" indent="0">
              <a:buNone/>
              <a:defRPr sz="1900">
                <a:solidFill>
                  <a:schemeClr val="tx1">
                    <a:tint val="75000"/>
                  </a:schemeClr>
                </a:solidFill>
              </a:defRPr>
            </a:lvl7pPr>
            <a:lvl8pPr marL="4277761" indent="0">
              <a:buNone/>
              <a:defRPr sz="1900">
                <a:solidFill>
                  <a:schemeClr val="tx1">
                    <a:tint val="75000"/>
                  </a:schemeClr>
                </a:solidFill>
              </a:defRPr>
            </a:lvl8pPr>
            <a:lvl9pPr marL="4888870" indent="0">
              <a:buNone/>
              <a:defRPr sz="19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C3168AF5-5AE7-40D8-9EF2-BA5EE939C69E}" type="datetimeFigureOut">
              <a:rPr lang="da-DK" smtClean="0"/>
              <a:pPr/>
              <a:t>04-11-2020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63061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12803"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8263470"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C3168AF5-5AE7-40D8-9EF2-BA5EE939C69E}" type="datetimeFigureOut">
              <a:rPr lang="da-DK" smtClean="0"/>
              <a:pPr/>
              <a:t>04-11-2020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66342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12802" y="366248"/>
            <a:ext cx="14630400" cy="1524265"/>
          </a:xfrm>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812801" y="2047177"/>
            <a:ext cx="7182556"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4" name="Pladsholder til indhold 3"/>
          <p:cNvSpPr>
            <a:spLocks noGrp="1"/>
          </p:cNvSpPr>
          <p:nvPr>
            <p:ph sz="half" idx="2"/>
          </p:nvPr>
        </p:nvSpPr>
        <p:spPr>
          <a:xfrm>
            <a:off x="812801" y="2900339"/>
            <a:ext cx="7182556"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8257824" y="2047177"/>
            <a:ext cx="7185378"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6" name="Pladsholder til indhold 5"/>
          <p:cNvSpPr>
            <a:spLocks noGrp="1"/>
          </p:cNvSpPr>
          <p:nvPr>
            <p:ph sz="quarter" idx="4"/>
          </p:nvPr>
        </p:nvSpPr>
        <p:spPr>
          <a:xfrm>
            <a:off x="8257824" y="2900339"/>
            <a:ext cx="7185378"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C3168AF5-5AE7-40D8-9EF2-BA5EE939C69E}" type="datetimeFigureOut">
              <a:rPr lang="da-DK" smtClean="0"/>
              <a:pPr/>
              <a:t>04-11-2020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18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C3168AF5-5AE7-40D8-9EF2-BA5EE939C69E}" type="datetimeFigureOut">
              <a:rPr lang="da-DK" smtClean="0"/>
              <a:pPr/>
              <a:t>04-11-2020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58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bg>
      <p:bgPr>
        <a:solidFill>
          <a:srgbClr val="FBF2E5"/>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04-11-2020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2806" y="364136"/>
            <a:ext cx="5348112" cy="1549669"/>
          </a:xfrm>
        </p:spPr>
        <p:txBody>
          <a:bodyPr anchor="b"/>
          <a:lstStyle>
            <a:lvl1pPr algn="l">
              <a:defRPr sz="2700" b="1"/>
            </a:lvl1pPr>
          </a:lstStyle>
          <a:p>
            <a:r>
              <a:rPr lang="da-DK"/>
              <a:t>Klik for at redigere i master</a:t>
            </a:r>
          </a:p>
        </p:txBody>
      </p:sp>
      <p:sp>
        <p:nvSpPr>
          <p:cNvPr id="3" name="Pladsholder til indhold 2"/>
          <p:cNvSpPr>
            <a:spLocks noGrp="1"/>
          </p:cNvSpPr>
          <p:nvPr>
            <p:ph idx="1"/>
          </p:nvPr>
        </p:nvSpPr>
        <p:spPr>
          <a:xfrm>
            <a:off x="6355647" y="364132"/>
            <a:ext cx="9087554" cy="7805505"/>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12806" y="1913803"/>
            <a:ext cx="5348112" cy="6255836"/>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04-11-2020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55036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186292" y="6401913"/>
            <a:ext cx="9753600" cy="755782"/>
          </a:xfrm>
        </p:spPr>
        <p:txBody>
          <a:bodyPr anchor="b"/>
          <a:lstStyle>
            <a:lvl1pPr algn="l">
              <a:defRPr sz="2700" b="1"/>
            </a:lvl1pPr>
          </a:lstStyle>
          <a:p>
            <a:r>
              <a:rPr lang="da-DK"/>
              <a:t>Klik for at redigere i master</a:t>
            </a:r>
          </a:p>
        </p:txBody>
      </p:sp>
      <p:sp>
        <p:nvSpPr>
          <p:cNvPr id="3" name="Pladsholder til billede 2"/>
          <p:cNvSpPr>
            <a:spLocks noGrp="1"/>
          </p:cNvSpPr>
          <p:nvPr>
            <p:ph type="pic" idx="1"/>
          </p:nvPr>
        </p:nvSpPr>
        <p:spPr>
          <a:xfrm>
            <a:off x="3186292" y="817177"/>
            <a:ext cx="9753600" cy="5487353"/>
          </a:xfrm>
        </p:spPr>
        <p:txBody>
          <a:bodyPr/>
          <a:lstStyle>
            <a:lvl1pPr marL="0" indent="0">
              <a:buNone/>
              <a:defRPr sz="4300"/>
            </a:lvl1pPr>
            <a:lvl2pPr marL="611109" indent="0">
              <a:buNone/>
              <a:defRPr sz="3700"/>
            </a:lvl2pPr>
            <a:lvl3pPr marL="1222217" indent="0">
              <a:buNone/>
              <a:defRPr sz="3200"/>
            </a:lvl3pPr>
            <a:lvl4pPr marL="1833326" indent="0">
              <a:buNone/>
              <a:defRPr sz="2700"/>
            </a:lvl4pPr>
            <a:lvl5pPr marL="2444435" indent="0">
              <a:buNone/>
              <a:defRPr sz="2700"/>
            </a:lvl5pPr>
            <a:lvl6pPr marL="3055544" indent="0">
              <a:buNone/>
              <a:defRPr sz="2700"/>
            </a:lvl6pPr>
            <a:lvl7pPr marL="3666652" indent="0">
              <a:buNone/>
              <a:defRPr sz="2700"/>
            </a:lvl7pPr>
            <a:lvl8pPr marL="4277761" indent="0">
              <a:buNone/>
              <a:defRPr sz="2700"/>
            </a:lvl8pPr>
            <a:lvl9pPr marL="4888870" indent="0">
              <a:buNone/>
              <a:defRPr sz="2700"/>
            </a:lvl9pPr>
          </a:lstStyle>
          <a:p>
            <a:endParaRPr lang="da-DK"/>
          </a:p>
        </p:txBody>
      </p:sp>
      <p:sp>
        <p:nvSpPr>
          <p:cNvPr id="4" name="Pladsholder til tekst 3"/>
          <p:cNvSpPr>
            <a:spLocks noGrp="1"/>
          </p:cNvSpPr>
          <p:nvPr>
            <p:ph type="body" sz="half" idx="2"/>
          </p:nvPr>
        </p:nvSpPr>
        <p:spPr>
          <a:xfrm>
            <a:off x="3186292" y="7157696"/>
            <a:ext cx="9753600" cy="1073334"/>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04-11-2020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262533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2802" y="366248"/>
            <a:ext cx="14630400" cy="1524265"/>
          </a:xfrm>
          <a:prstGeom prst="rect">
            <a:avLst/>
          </a:prstGeom>
        </p:spPr>
        <p:txBody>
          <a:bodyPr vert="horz" lIns="122222" tIns="61110" rIns="122222" bIns="61110" rtlCol="0" anchor="ctr">
            <a:normAutofit/>
          </a:bodyPr>
          <a:lstStyle/>
          <a:p>
            <a:r>
              <a:rPr lang="da-DK"/>
              <a:t>Klik for at redigere i master</a:t>
            </a:r>
          </a:p>
        </p:txBody>
      </p:sp>
      <p:sp>
        <p:nvSpPr>
          <p:cNvPr id="3" name="Pladsholder til tekst 2"/>
          <p:cNvSpPr>
            <a:spLocks noGrp="1"/>
          </p:cNvSpPr>
          <p:nvPr>
            <p:ph type="body" idx="1"/>
          </p:nvPr>
        </p:nvSpPr>
        <p:spPr>
          <a:xfrm>
            <a:off x="812802" y="2133974"/>
            <a:ext cx="14630400" cy="6035665"/>
          </a:xfrm>
          <a:prstGeom prst="rect">
            <a:avLst/>
          </a:prstGeom>
        </p:spPr>
        <p:txBody>
          <a:bodyPr vert="horz" lIns="122222" tIns="61110" rIns="122222" bIns="6111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04-11-2020</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p:cNvGrpSpPr/>
          <p:nvPr/>
        </p:nvGrpSpPr>
        <p:grpSpPr>
          <a:xfrm>
            <a:off x="2337864" y="4669571"/>
            <a:ext cx="9822301" cy="3273879"/>
            <a:chOff x="756039" y="5096574"/>
            <a:chExt cx="9822301" cy="3273879"/>
          </a:xfrm>
        </p:grpSpPr>
        <p:sp>
          <p:nvSpPr>
            <p:cNvPr id="15363"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Robert E.</a:t>
              </a:r>
            </a:p>
          </p:txBody>
        </p:sp>
        <p:sp>
          <p:nvSpPr>
            <p:cNvPr id="15364"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ea typeface="Aharoni"/>
                  <a:cs typeface="Aharoni"/>
                </a:rPr>
                <a:t>Quinn</a:t>
              </a:r>
              <a:endParaRPr lang="da-DK" sz="8000" dirty="0">
                <a:latin typeface="Calibri" pitchFamily="34" charset="0"/>
              </a:endParaRPr>
            </a:p>
          </p:txBody>
        </p:sp>
        <p:sp>
          <p:nvSpPr>
            <p:cNvPr id="15365" name="Tekstboks 11"/>
            <p:cNvSpPr txBox="1">
              <a:spLocks noChangeArrowheads="1"/>
            </p:cNvSpPr>
            <p:nvPr/>
          </p:nvSpPr>
          <p:spPr bwMode="auto">
            <a:xfrm>
              <a:off x="772664" y="7293235"/>
              <a:ext cx="8843941"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rPr>
                <a:t>Professor i Management og Organsation ved</a:t>
              </a:r>
              <a:endParaRPr lang="da-DK" sz="3200" b="1" dirty="0">
                <a:solidFill>
                  <a:schemeClr val="tx1">
                    <a:lumMod val="65000"/>
                    <a:lumOff val="35000"/>
                  </a:schemeClr>
                </a:solidFill>
                <a:latin typeface="Calibri" pitchFamily="34" charset="0"/>
              </a:endParaRPr>
            </a:p>
            <a:p>
              <a:r>
                <a:rPr lang="da-DK" sz="3200" b="1" dirty="0">
                  <a:solidFill>
                    <a:schemeClr val="tx1">
                      <a:lumMod val="65000"/>
                      <a:lumOff val="35000"/>
                    </a:schemeClr>
                  </a:solidFill>
                  <a:latin typeface="Calibri" pitchFamily="34" charset="0"/>
                </a:rPr>
                <a:t>Universitetet i Michigan</a:t>
              </a:r>
              <a:endParaRPr lang="nb-NO" sz="3200" b="1" dirty="0">
                <a:solidFill>
                  <a:schemeClr val="tx1">
                    <a:lumMod val="65000"/>
                    <a:lumOff val="35000"/>
                  </a:schemeClr>
                </a:solidFill>
              </a:endParaRPr>
            </a:p>
          </p:txBody>
        </p:sp>
      </p:grpSp>
      <p:grpSp>
        <p:nvGrpSpPr>
          <p:cNvPr id="9" name="Gruppe 8"/>
          <p:cNvGrpSpPr/>
          <p:nvPr/>
        </p:nvGrpSpPr>
        <p:grpSpPr>
          <a:xfrm>
            <a:off x="2304613" y="1643778"/>
            <a:ext cx="9822301" cy="3273879"/>
            <a:chOff x="756039" y="5096574"/>
            <a:chExt cx="9822301" cy="3273879"/>
          </a:xfrm>
        </p:grpSpPr>
        <p:sp>
          <p:nvSpPr>
            <p:cNvPr id="10"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Kim S.</a:t>
              </a:r>
            </a:p>
          </p:txBody>
        </p:sp>
        <p:sp>
          <p:nvSpPr>
            <p:cNvPr id="11"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cs typeface="Aharoni"/>
                </a:rPr>
                <a:t>Cameron</a:t>
              </a:r>
              <a:endParaRPr lang="da-DK" sz="8000" dirty="0">
                <a:latin typeface="Calibri" pitchFamily="34" charset="0"/>
              </a:endParaRPr>
            </a:p>
          </p:txBody>
        </p:sp>
        <p:sp>
          <p:nvSpPr>
            <p:cNvPr id="12" name="Tekstboks 11"/>
            <p:cNvSpPr txBox="1">
              <a:spLocks noChangeArrowheads="1"/>
            </p:cNvSpPr>
            <p:nvPr/>
          </p:nvSpPr>
          <p:spPr bwMode="auto">
            <a:xfrm>
              <a:off x="772665" y="7293235"/>
              <a:ext cx="8877192"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rPr>
                <a:t>Professor i Management og Organsation ved</a:t>
              </a:r>
              <a:endParaRPr lang="da-DK" sz="3200" b="1" dirty="0">
                <a:solidFill>
                  <a:schemeClr val="tx1">
                    <a:lumMod val="65000"/>
                    <a:lumOff val="35000"/>
                  </a:schemeClr>
                </a:solidFill>
                <a:latin typeface="Calibri" pitchFamily="34" charset="0"/>
              </a:endParaRPr>
            </a:p>
            <a:p>
              <a:r>
                <a:rPr lang="da-DK" sz="3200" b="1" dirty="0">
                  <a:solidFill>
                    <a:schemeClr val="tx1">
                      <a:lumMod val="65000"/>
                      <a:lumOff val="35000"/>
                    </a:schemeClr>
                  </a:solidFill>
                  <a:latin typeface="Calibri" pitchFamily="34" charset="0"/>
                </a:rPr>
                <a:t>Universitetet i Michigan</a:t>
              </a:r>
              <a:endParaRPr lang="nb-NO" sz="3200" b="1" dirty="0">
                <a:solidFill>
                  <a:schemeClr val="tx1">
                    <a:lumMod val="65000"/>
                    <a:lumOff val="35000"/>
                  </a:schemeClr>
                </a:solidFill>
              </a:endParaRPr>
            </a:p>
          </p:txBody>
        </p:sp>
      </p:grpSp>
      <p:sp>
        <p:nvSpPr>
          <p:cNvPr id="13" name="Text Box 8"/>
          <p:cNvSpPr txBox="1">
            <a:spLocks noChangeArrowheads="1"/>
          </p:cNvSpPr>
          <p:nvPr/>
        </p:nvSpPr>
        <p:spPr bwMode="auto">
          <a:xfrm>
            <a:off x="2290099" y="185729"/>
            <a:ext cx="12743386" cy="1569660"/>
          </a:xfrm>
          <a:prstGeom prst="rect">
            <a:avLst/>
          </a:prstGeom>
          <a:noFill/>
          <a:ln w="9525">
            <a:noFill/>
            <a:miter lim="800000"/>
            <a:headEnd/>
            <a:tailEnd/>
          </a:ln>
        </p:spPr>
        <p:txBody>
          <a:bodyPr wrap="square">
            <a:spAutoFit/>
          </a:bodyPr>
          <a:lstStyle/>
          <a:p>
            <a:pPr defTabSz="914400">
              <a:spcBef>
                <a:spcPct val="50000"/>
              </a:spcBef>
            </a:pPr>
            <a:r>
              <a:rPr lang="da-DK" sz="4800" b="1" dirty="0">
                <a:solidFill>
                  <a:schemeClr val="tx1">
                    <a:lumMod val="85000"/>
                    <a:lumOff val="15000"/>
                  </a:schemeClr>
                </a:solidFill>
                <a:latin typeface="Arial" pitchFamily="34" charset="0"/>
                <a:cs typeface="Arial" pitchFamily="34" charset="0"/>
              </a:rPr>
              <a:t>The </a:t>
            </a:r>
            <a:r>
              <a:rPr lang="da-DK" sz="4800" b="1" dirty="0" err="1">
                <a:solidFill>
                  <a:schemeClr val="tx1">
                    <a:lumMod val="85000"/>
                    <a:lumOff val="15000"/>
                  </a:schemeClr>
                </a:solidFill>
                <a:latin typeface="Arial" pitchFamily="34" charset="0"/>
                <a:cs typeface="Arial" pitchFamily="34" charset="0"/>
              </a:rPr>
              <a:t>Competing</a:t>
            </a:r>
            <a:r>
              <a:rPr lang="da-DK" sz="4800" b="1" dirty="0">
                <a:solidFill>
                  <a:schemeClr val="tx1">
                    <a:lumMod val="85000"/>
                    <a:lumOff val="15000"/>
                  </a:schemeClr>
                </a:solidFill>
                <a:latin typeface="Arial" pitchFamily="34" charset="0"/>
                <a:cs typeface="Arial" pitchFamily="34" charset="0"/>
              </a:rPr>
              <a:t> Values Framework</a:t>
            </a:r>
          </a:p>
          <a:p>
            <a:pPr defTabSz="914400">
              <a:spcBef>
                <a:spcPct val="50000"/>
              </a:spcBef>
            </a:pPr>
            <a:r>
              <a:rPr lang="da-DK" sz="3200" b="1" i="1" dirty="0">
                <a:solidFill>
                  <a:schemeClr val="tx1">
                    <a:lumMod val="85000"/>
                    <a:lumOff val="15000"/>
                  </a:schemeClr>
                </a:solidFill>
                <a:latin typeface="Arial" pitchFamily="34" charset="0"/>
                <a:cs typeface="Arial" pitchFamily="34" charset="0"/>
              </a:rPr>
              <a:t>med introduktion af arbejdsredskabet OCAI</a:t>
            </a:r>
          </a:p>
        </p:txBody>
      </p:sp>
      <p:pic>
        <p:nvPicPr>
          <p:cNvPr id="14"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6519636" y="6731705"/>
            <a:ext cx="10047679" cy="2408913"/>
          </a:xfrm>
          <a:prstGeom prst="rect">
            <a:avLst/>
          </a:prstGeom>
        </p:spPr>
      </p:pic>
      <p:sp>
        <p:nvSpPr>
          <p:cNvPr id="15" name="Rektangel 14">
            <a:extLst>
              <a:ext uri="{FF2B5EF4-FFF2-40B4-BE49-F238E27FC236}">
                <a16:creationId xmlns:a16="http://schemas.microsoft.com/office/drawing/2014/main" id="{385AF467-F7BC-488A-A672-1E4A2FBB8E75}"/>
              </a:ext>
            </a:extLst>
          </p:cNvPr>
          <p:cNvSpPr/>
          <p:nvPr/>
        </p:nvSpPr>
        <p:spPr>
          <a:xfrm>
            <a:off x="-183464" y="6005964"/>
            <a:ext cx="16255999" cy="3262734"/>
          </a:xfrm>
          <a:prstGeom prst="rect">
            <a:avLst/>
          </a:prstGeom>
        </p:spPr>
        <p:txBody>
          <a:bodyPr wrap="square" lIns="122222" tIns="61110" rIns="122222" bIns="61110">
            <a:spAutoFit/>
          </a:bodyPr>
          <a:lstStyle/>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400" b="1" dirty="0">
                <a:solidFill>
                  <a:schemeClr val="tx1">
                    <a:lumMod val="85000"/>
                    <a:lumOff val="15000"/>
                  </a:schemeClr>
                </a:solidFill>
                <a:latin typeface="Myriad Web Pro" pitchFamily="34" charset="0"/>
                <a:cs typeface="Aharoni" pitchFamily="2" charset="-79"/>
              </a:rPr>
              <a:t>www.ForklarMigLige.dk</a:t>
            </a:r>
          </a:p>
        </p:txBody>
      </p:sp>
    </p:spTree>
    <p:extLst>
      <p:ext uri="{BB962C8B-B14F-4D97-AF65-F5344CB8AC3E}">
        <p14:creationId xmlns:p14="http://schemas.microsoft.com/office/powerpoint/2010/main" val="1958895064"/>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9585403" y="415423"/>
            <a:ext cx="6657945" cy="4493841"/>
          </a:xfrm>
          <a:prstGeom prst="rect">
            <a:avLst/>
          </a:prstGeom>
        </p:spPr>
        <p:txBody>
          <a:bodyPr wrap="square" lIns="122222" tIns="61110" rIns="122222" bIns="61110">
            <a:spAutoFit/>
          </a:bodyPr>
          <a:lstStyle/>
          <a:p>
            <a:pPr>
              <a:lnSpc>
                <a:spcPct val="150000"/>
              </a:lnSpc>
            </a:pPr>
            <a:r>
              <a:rPr lang="da-DK" sz="4800" b="1" dirty="0" err="1">
                <a:solidFill>
                  <a:srgbClr val="452103"/>
                </a:solidFill>
                <a:latin typeface="Myriad Web Pro" pitchFamily="34" charset="0"/>
                <a:cs typeface="Aharoni" pitchFamily="2" charset="-79"/>
              </a:rPr>
              <a:t>Competing</a:t>
            </a:r>
            <a:r>
              <a:rPr lang="da-DK" sz="4800" b="1" dirty="0">
                <a:solidFill>
                  <a:srgbClr val="452103"/>
                </a:solidFill>
                <a:latin typeface="Myriad Web Pro" pitchFamily="34" charset="0"/>
                <a:cs typeface="Aharoni" pitchFamily="2" charset="-79"/>
              </a:rPr>
              <a:t> Values Framework (CVF)</a:t>
            </a:r>
          </a:p>
          <a:p>
            <a:pPr>
              <a:spcBef>
                <a:spcPts val="1200"/>
              </a:spcBef>
              <a:buFont typeface="Arial" pitchFamily="34" charset="0"/>
              <a:buChar char="•"/>
            </a:pPr>
            <a:r>
              <a:rPr lang="da-DK" sz="4000" dirty="0">
                <a:solidFill>
                  <a:srgbClr val="452103"/>
                </a:solidFill>
                <a:latin typeface="Myriad Web Pro" pitchFamily="34" charset="0"/>
                <a:cs typeface="Aharoni" pitchFamily="2" charset="-79"/>
              </a:rPr>
              <a:t>Udgivet 2011</a:t>
            </a:r>
          </a:p>
          <a:p>
            <a:pPr lvl="1">
              <a:spcBef>
                <a:spcPts val="1200"/>
              </a:spcBef>
              <a:buFont typeface="Arial" pitchFamily="34" charset="0"/>
              <a:buChar char="•"/>
            </a:pPr>
            <a:r>
              <a:rPr lang="en-US" sz="4000" dirty="0">
                <a:solidFill>
                  <a:srgbClr val="452103"/>
                </a:solidFill>
                <a:latin typeface="Myriad Web Pro" pitchFamily="34" charset="0"/>
                <a:cs typeface="Aharoni" pitchFamily="2" charset="-79"/>
              </a:rPr>
              <a:t>Diagnosing and Changing organizational Culture</a:t>
            </a:r>
            <a:endParaRPr lang="da-DK" sz="4000" dirty="0">
              <a:solidFill>
                <a:srgbClr val="452103"/>
              </a:solidFill>
              <a:latin typeface="Myriad Web Pro" pitchFamily="34" charset="0"/>
              <a:cs typeface="Aharoni" pitchFamily="2" charset="-79"/>
            </a:endParaRPr>
          </a:p>
        </p:txBody>
      </p:sp>
      <p:grpSp>
        <p:nvGrpSpPr>
          <p:cNvPr id="8" name="Gruppe 7">
            <a:extLst>
              <a:ext uri="{FF2B5EF4-FFF2-40B4-BE49-F238E27FC236}">
                <a16:creationId xmlns:a16="http://schemas.microsoft.com/office/drawing/2014/main" id="{6DB17A57-233B-4A70-BAA2-DA87083B6F23}"/>
              </a:ext>
            </a:extLst>
          </p:cNvPr>
          <p:cNvGrpSpPr/>
          <p:nvPr/>
        </p:nvGrpSpPr>
        <p:grpSpPr>
          <a:xfrm>
            <a:off x="540137" y="200180"/>
            <a:ext cx="8730469" cy="8669015"/>
            <a:chOff x="390964" y="1892318"/>
            <a:chExt cx="9113395" cy="5880671"/>
          </a:xfrm>
        </p:grpSpPr>
        <p:grpSp>
          <p:nvGrpSpPr>
            <p:cNvPr id="2" name="Gruppe 1"/>
            <p:cNvGrpSpPr/>
            <p:nvPr/>
          </p:nvGrpSpPr>
          <p:grpSpPr>
            <a:xfrm>
              <a:off x="1167722" y="2396738"/>
              <a:ext cx="7572282" cy="4884641"/>
              <a:chOff x="293293" y="2485661"/>
              <a:chExt cx="5678472" cy="4884641"/>
            </a:xfrm>
          </p:grpSpPr>
          <p:sp>
            <p:nvSpPr>
              <p:cNvPr id="22" name="Rektangel 21"/>
              <p:cNvSpPr/>
              <p:nvPr/>
            </p:nvSpPr>
            <p:spPr>
              <a:xfrm>
                <a:off x="293293" y="2485661"/>
                <a:ext cx="2827912" cy="2443939"/>
              </a:xfrm>
              <a:prstGeom prst="rect">
                <a:avLst/>
              </a:prstGeom>
              <a:solidFill>
                <a:srgbClr val="3E7F9F">
                  <a:alpha val="47843"/>
                </a:srgbClr>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3600" b="1" dirty="0">
                    <a:solidFill>
                      <a:schemeClr val="bg1"/>
                    </a:solidFill>
                  </a:rPr>
                  <a:t>Klan</a:t>
                </a:r>
              </a:p>
              <a:p>
                <a:pPr algn="ctr" defTabSz="914400">
                  <a:spcBef>
                    <a:spcPts val="0"/>
                  </a:spcBef>
                </a:pPr>
                <a:r>
                  <a:rPr lang="da-DK" sz="3600" dirty="0">
                    <a:solidFill>
                      <a:schemeClr val="bg1"/>
                    </a:solidFill>
                  </a:rPr>
                  <a:t>(Samarbejde)</a:t>
                </a:r>
              </a:p>
            </p:txBody>
          </p:sp>
          <p:sp>
            <p:nvSpPr>
              <p:cNvPr id="23" name="Rektangel 22"/>
              <p:cNvSpPr/>
              <p:nvPr/>
            </p:nvSpPr>
            <p:spPr>
              <a:xfrm>
                <a:off x="306950" y="4922772"/>
                <a:ext cx="2827912" cy="2443939"/>
              </a:xfrm>
              <a:prstGeom prst="rect">
                <a:avLst/>
              </a:prstGeom>
              <a:solidFill>
                <a:srgbClr val="E98409"/>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3600" b="1" dirty="0">
                    <a:solidFill>
                      <a:schemeClr val="bg1"/>
                    </a:solidFill>
                  </a:rPr>
                  <a:t>Hierarki</a:t>
                </a:r>
              </a:p>
              <a:p>
                <a:pPr algn="ctr" defTabSz="914400">
                  <a:spcBef>
                    <a:spcPts val="0"/>
                  </a:spcBef>
                </a:pPr>
                <a:r>
                  <a:rPr lang="da-DK" sz="3600" dirty="0">
                    <a:solidFill>
                      <a:schemeClr val="bg1"/>
                    </a:solidFill>
                  </a:rPr>
                  <a:t>(Kontrol)</a:t>
                </a:r>
              </a:p>
            </p:txBody>
          </p:sp>
          <p:sp>
            <p:nvSpPr>
              <p:cNvPr id="24" name="Rektangel 23"/>
              <p:cNvSpPr/>
              <p:nvPr/>
            </p:nvSpPr>
            <p:spPr>
              <a:xfrm>
                <a:off x="3138427" y="2485661"/>
                <a:ext cx="2827912" cy="2443939"/>
              </a:xfrm>
              <a:prstGeom prst="rect">
                <a:avLst/>
              </a:prstGeom>
              <a:solidFill>
                <a:srgbClr val="ABBC06"/>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3600" b="1" dirty="0" err="1">
                    <a:solidFill>
                      <a:schemeClr val="bg1"/>
                    </a:solidFill>
                  </a:rPr>
                  <a:t>Adhokrati</a:t>
                </a:r>
                <a:endParaRPr lang="da-DK" sz="3600" b="1" dirty="0">
                  <a:solidFill>
                    <a:schemeClr val="bg1"/>
                  </a:solidFill>
                </a:endParaRPr>
              </a:p>
              <a:p>
                <a:pPr algn="ctr" defTabSz="914400">
                  <a:spcBef>
                    <a:spcPts val="0"/>
                  </a:spcBef>
                </a:pPr>
                <a:r>
                  <a:rPr lang="da-DK" sz="3600" dirty="0">
                    <a:solidFill>
                      <a:schemeClr val="bg1"/>
                    </a:solidFill>
                  </a:rPr>
                  <a:t>(Kreativitet)</a:t>
                </a:r>
              </a:p>
            </p:txBody>
          </p:sp>
          <p:sp>
            <p:nvSpPr>
              <p:cNvPr id="25" name="Rektangel 24"/>
              <p:cNvSpPr/>
              <p:nvPr/>
            </p:nvSpPr>
            <p:spPr>
              <a:xfrm>
                <a:off x="3143853" y="4926363"/>
                <a:ext cx="2827912" cy="2443939"/>
              </a:xfrm>
              <a:prstGeom prst="rect">
                <a:avLst/>
              </a:prstGeom>
              <a:solidFill>
                <a:srgbClr val="3E7F9F"/>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3600" b="1" dirty="0">
                    <a:solidFill>
                      <a:schemeClr val="bg1"/>
                    </a:solidFill>
                  </a:rPr>
                  <a:t>Marked</a:t>
                </a:r>
              </a:p>
              <a:p>
                <a:pPr algn="ctr" defTabSz="914400">
                  <a:spcBef>
                    <a:spcPts val="0"/>
                  </a:spcBef>
                </a:pPr>
                <a:r>
                  <a:rPr lang="da-DK" sz="3600" dirty="0">
                    <a:solidFill>
                      <a:schemeClr val="bg1"/>
                    </a:solidFill>
                  </a:rPr>
                  <a:t>(Konkurrence)</a:t>
                </a:r>
              </a:p>
            </p:txBody>
          </p:sp>
        </p:grpSp>
        <p:sp>
          <p:nvSpPr>
            <p:cNvPr id="3" name="Tekstfelt 2">
              <a:extLst>
                <a:ext uri="{FF2B5EF4-FFF2-40B4-BE49-F238E27FC236}">
                  <a16:creationId xmlns:a16="http://schemas.microsoft.com/office/drawing/2014/main" id="{3CDCC232-7D46-43F2-A6C2-9F02E1EAD5E7}"/>
                </a:ext>
              </a:extLst>
            </p:cNvPr>
            <p:cNvSpPr txBox="1"/>
            <p:nvPr/>
          </p:nvSpPr>
          <p:spPr>
            <a:xfrm>
              <a:off x="1478586" y="1892318"/>
              <a:ext cx="6949968" cy="396685"/>
            </a:xfrm>
            <a:prstGeom prst="rect">
              <a:avLst/>
            </a:prstGeom>
            <a:noFill/>
          </p:spPr>
          <p:txBody>
            <a:bodyPr wrap="square" rtlCol="0">
              <a:spAutoFit/>
            </a:bodyPr>
            <a:lstStyle/>
            <a:p>
              <a:pPr algn="ctr"/>
              <a:r>
                <a:rPr lang="da-DK" sz="3200" dirty="0"/>
                <a:t>Fleksibilitet, dømmekraft og dynamik </a:t>
              </a:r>
            </a:p>
          </p:txBody>
        </p:sp>
        <p:sp>
          <p:nvSpPr>
            <p:cNvPr id="5" name="Tekstfelt 4">
              <a:extLst>
                <a:ext uri="{FF2B5EF4-FFF2-40B4-BE49-F238E27FC236}">
                  <a16:creationId xmlns:a16="http://schemas.microsoft.com/office/drawing/2014/main" id="{5B5D436B-DA58-43C5-AF08-47DC0B24618B}"/>
                </a:ext>
              </a:extLst>
            </p:cNvPr>
            <p:cNvSpPr txBox="1"/>
            <p:nvPr/>
          </p:nvSpPr>
          <p:spPr>
            <a:xfrm>
              <a:off x="2567197" y="7376304"/>
              <a:ext cx="4848121" cy="396685"/>
            </a:xfrm>
            <a:prstGeom prst="rect">
              <a:avLst/>
            </a:prstGeom>
            <a:noFill/>
          </p:spPr>
          <p:txBody>
            <a:bodyPr wrap="none" rtlCol="0">
              <a:spAutoFit/>
            </a:bodyPr>
            <a:lstStyle/>
            <a:p>
              <a:r>
                <a:rPr lang="da-DK" sz="3200" dirty="0"/>
                <a:t>Stabilitet, orden og kontrol</a:t>
              </a:r>
            </a:p>
          </p:txBody>
        </p:sp>
        <p:sp>
          <p:nvSpPr>
            <p:cNvPr id="6" name="Tekstfelt 5">
              <a:extLst>
                <a:ext uri="{FF2B5EF4-FFF2-40B4-BE49-F238E27FC236}">
                  <a16:creationId xmlns:a16="http://schemas.microsoft.com/office/drawing/2014/main" id="{C28431A6-2C6E-41D3-8768-089877C39F9A}"/>
                </a:ext>
              </a:extLst>
            </p:cNvPr>
            <p:cNvSpPr txBox="1"/>
            <p:nvPr/>
          </p:nvSpPr>
          <p:spPr>
            <a:xfrm rot="16200000">
              <a:off x="-1165610" y="4504443"/>
              <a:ext cx="3723571" cy="610424"/>
            </a:xfrm>
            <a:prstGeom prst="rect">
              <a:avLst/>
            </a:prstGeom>
            <a:noFill/>
          </p:spPr>
          <p:txBody>
            <a:bodyPr wrap="square" rtlCol="0">
              <a:spAutoFit/>
            </a:bodyPr>
            <a:lstStyle/>
            <a:p>
              <a:r>
                <a:rPr lang="da-DK" sz="3200" dirty="0"/>
                <a:t>Intern fokus, helhed og enighed</a:t>
              </a:r>
            </a:p>
          </p:txBody>
        </p:sp>
        <p:sp>
          <p:nvSpPr>
            <p:cNvPr id="7" name="Tekstfelt 6">
              <a:extLst>
                <a:ext uri="{FF2B5EF4-FFF2-40B4-BE49-F238E27FC236}">
                  <a16:creationId xmlns:a16="http://schemas.microsoft.com/office/drawing/2014/main" id="{81AE5FCB-A3B9-4B8F-B493-D06A505ED8E0}"/>
                </a:ext>
              </a:extLst>
            </p:cNvPr>
            <p:cNvSpPr txBox="1"/>
            <p:nvPr/>
          </p:nvSpPr>
          <p:spPr>
            <a:xfrm rot="5400000">
              <a:off x="6778068" y="4551495"/>
              <a:ext cx="4842158" cy="610424"/>
            </a:xfrm>
            <a:prstGeom prst="rect">
              <a:avLst/>
            </a:prstGeom>
            <a:noFill/>
          </p:spPr>
          <p:txBody>
            <a:bodyPr wrap="square" rtlCol="0">
              <a:spAutoFit/>
            </a:bodyPr>
            <a:lstStyle/>
            <a:p>
              <a:r>
                <a:rPr lang="da-DK" sz="3200" dirty="0"/>
                <a:t>Ekstern fokus, forskellighed og rivalisering </a:t>
              </a:r>
            </a:p>
          </p:txBody>
        </p:sp>
      </p:grpSp>
      <p:cxnSp>
        <p:nvCxnSpPr>
          <p:cNvPr id="10" name="Lige pilforbindelse 9">
            <a:extLst>
              <a:ext uri="{FF2B5EF4-FFF2-40B4-BE49-F238E27FC236}">
                <a16:creationId xmlns:a16="http://schemas.microsoft.com/office/drawing/2014/main" id="{89D9A41D-05EA-4994-94F0-AC0619412810}"/>
              </a:ext>
            </a:extLst>
          </p:cNvPr>
          <p:cNvCxnSpPr>
            <a:cxnSpLocks/>
          </p:cNvCxnSpPr>
          <p:nvPr/>
        </p:nvCxnSpPr>
        <p:spPr>
          <a:xfrm>
            <a:off x="1112613" y="4531200"/>
            <a:ext cx="7585524" cy="2706"/>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Lige pilforbindelse 16">
            <a:extLst>
              <a:ext uri="{FF2B5EF4-FFF2-40B4-BE49-F238E27FC236}">
                <a16:creationId xmlns:a16="http://schemas.microsoft.com/office/drawing/2014/main" id="{51B2037F-82BD-4AC4-A6D1-177F5E16B8C2}"/>
              </a:ext>
            </a:extLst>
          </p:cNvPr>
          <p:cNvCxnSpPr>
            <a:cxnSpLocks/>
          </p:cNvCxnSpPr>
          <p:nvPr/>
        </p:nvCxnSpPr>
        <p:spPr>
          <a:xfrm flipH="1" flipV="1">
            <a:off x="4910654" y="781050"/>
            <a:ext cx="12652" cy="754147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4054758"/>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763" y="2351088"/>
            <a:ext cx="16256001" cy="4432300"/>
          </a:xfrm>
          <a:prstGeom prst="rect">
            <a:avLst/>
          </a:prstGeom>
        </p:spPr>
        <p:txBody>
          <a:bodyPr lIns="122222" tIns="61110" rIns="122222" bIns="61110">
            <a:spAutoFit/>
          </a:bodyPr>
          <a:lstStyle/>
          <a:p>
            <a:pPr algn="ctr" defTabSz="1222217" fontAlgn="auto">
              <a:spcBef>
                <a:spcPts val="0"/>
              </a:spcBef>
              <a:spcAft>
                <a:spcPts val="0"/>
              </a:spcAft>
              <a:defRPr/>
            </a:pPr>
            <a:r>
              <a:rPr lang="da-DK" sz="4800" b="1" dirty="0">
                <a:solidFill>
                  <a:srgbClr val="452103"/>
                </a:solidFill>
                <a:latin typeface="Arial" pitchFamily="34" charset="0"/>
                <a:cs typeface="Arial" pitchFamily="34" charset="0"/>
              </a:rPr>
              <a:t> </a:t>
            </a:r>
            <a:r>
              <a:rPr lang="da-DK" sz="4800" dirty="0">
                <a:solidFill>
                  <a:schemeClr val="tx1">
                    <a:lumMod val="85000"/>
                    <a:lumOff val="15000"/>
                  </a:schemeClr>
                </a:solidFill>
                <a:latin typeface="Arial" pitchFamily="34" charset="0"/>
                <a:cs typeface="Arial" pitchFamily="34" charset="0"/>
              </a:rPr>
              <a:t>Mere om </a:t>
            </a:r>
            <a:r>
              <a:rPr lang="da-DK" sz="4800" b="1" dirty="0">
                <a:solidFill>
                  <a:schemeClr val="tx1">
                    <a:lumMod val="85000"/>
                    <a:lumOff val="15000"/>
                  </a:schemeClr>
                </a:solidFill>
                <a:latin typeface="Arial" pitchFamily="34" charset="0"/>
                <a:cs typeface="Arial" pitchFamily="34" charset="0"/>
              </a:rPr>
              <a:t>emnet </a:t>
            </a:r>
            <a:r>
              <a:rPr lang="da-DK" sz="4800" dirty="0">
                <a:solidFill>
                  <a:schemeClr val="tx1">
                    <a:lumMod val="85000"/>
                    <a:lumOff val="15000"/>
                  </a:schemeClr>
                </a:solidFill>
                <a:latin typeface="Arial" pitchFamily="34" charset="0"/>
                <a:cs typeface="Arial" pitchFamily="34" charset="0"/>
              </a:rPr>
              <a:t>på: </a:t>
            </a:r>
          </a:p>
          <a:p>
            <a:pPr algn="ctr" defTabSz="1222217" fontAlgn="auto">
              <a:spcBef>
                <a:spcPts val="0"/>
              </a:spcBef>
              <a:spcAft>
                <a:spcPts val="0"/>
              </a:spcAft>
              <a:defRPr/>
            </a:pPr>
            <a:endParaRPr lang="da-DK" sz="7200"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8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0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r>
              <a:rPr lang="da-DK" sz="4400" b="1" dirty="0">
                <a:solidFill>
                  <a:schemeClr val="tx1">
                    <a:lumMod val="85000"/>
                    <a:lumOff val="15000"/>
                  </a:schemeClr>
                </a:solidFill>
                <a:latin typeface="Myriad Web Pro" pitchFamily="34" charset="0"/>
                <a:cs typeface="Aharoni" pitchFamily="2" charset="-79"/>
              </a:rPr>
              <a:t>www.</a:t>
            </a:r>
            <a:r>
              <a:rPr lang="da-DK" sz="7200" b="1" dirty="0">
                <a:solidFill>
                  <a:schemeClr val="tx1">
                    <a:lumMod val="85000"/>
                    <a:lumOff val="15000"/>
                  </a:schemeClr>
                </a:solidFill>
                <a:latin typeface="Myriad Web Pro" pitchFamily="34" charset="0"/>
                <a:cs typeface="Aharoni" pitchFamily="2" charset="-79"/>
              </a:rPr>
              <a:t>ForklarMigLige</a:t>
            </a:r>
            <a:r>
              <a:rPr lang="da-DK" sz="4800" b="1" dirty="0">
                <a:solidFill>
                  <a:schemeClr val="tx1">
                    <a:lumMod val="85000"/>
                    <a:lumOff val="15000"/>
                  </a:schemeClr>
                </a:solidFill>
                <a:latin typeface="Myriad Web Pro" pitchFamily="34" charset="0"/>
                <a:cs typeface="Aharoni" pitchFamily="2" charset="-79"/>
              </a:rPr>
              <a:t>.dk</a:t>
            </a:r>
          </a:p>
        </p:txBody>
      </p:sp>
      <p:pic>
        <p:nvPicPr>
          <p:cNvPr id="68610" name="Billede 1"/>
          <p:cNvPicPr>
            <a:picLocks noChangeAspect="1"/>
          </p:cNvPicPr>
          <p:nvPr/>
        </p:nvPicPr>
        <p:blipFill>
          <a:blip r:embed="rId2"/>
          <a:srcRect/>
          <a:stretch>
            <a:fillRect/>
          </a:stretch>
        </p:blipFill>
        <p:spPr bwMode="auto">
          <a:xfrm>
            <a:off x="3060700" y="3417888"/>
            <a:ext cx="10058400" cy="2095500"/>
          </a:xfrm>
          <a:prstGeom prst="rect">
            <a:avLst/>
          </a:prstGeom>
          <a:noFill/>
          <a:ln w="9525">
            <a:noFill/>
            <a:miter lim="800000"/>
            <a:headEnd/>
            <a:tailEnd/>
          </a:ln>
        </p:spPr>
      </p:pic>
    </p:spTree>
    <p:extLst>
      <p:ext uri="{BB962C8B-B14F-4D97-AF65-F5344CB8AC3E}">
        <p14:creationId xmlns:p14="http://schemas.microsoft.com/office/powerpoint/2010/main" val="81684721"/>
      </p:ext>
    </p:extLst>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9736</TotalTime>
  <Words>630</Words>
  <Application>Microsoft Office PowerPoint</Application>
  <PresentationFormat>Brugerdefineret</PresentationFormat>
  <Paragraphs>66</Paragraphs>
  <Slides>3</Slides>
  <Notes>2</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3</vt:i4>
      </vt:variant>
    </vt:vector>
  </HeadingPairs>
  <TitlesOfParts>
    <vt:vector size="9" baseType="lpstr">
      <vt:lpstr>Aharoni</vt:lpstr>
      <vt:lpstr>-apple-system</vt:lpstr>
      <vt:lpstr>Arial</vt:lpstr>
      <vt:lpstr>Calibri</vt:lpstr>
      <vt:lpstr>Myriad Web Pro</vt:lpstr>
      <vt:lpstr>Kontortema</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155</cp:revision>
  <dcterms:created xsi:type="dcterms:W3CDTF">2012-01-17T11:58:12Z</dcterms:created>
  <dcterms:modified xsi:type="dcterms:W3CDTF">2020-11-04T14:28:45Z</dcterms:modified>
</cp:coreProperties>
</file>