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7" r:id="rId2"/>
    <p:sldId id="449" r:id="rId3"/>
    <p:sldId id="493" r:id="rId4"/>
    <p:sldId id="448" r:id="rId5"/>
  </p:sldIdLst>
  <p:sldSz cx="16256000" cy="9145588"/>
  <p:notesSz cx="6858000" cy="9144000"/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7">
          <p15:clr>
            <a:srgbClr val="A4A3A4"/>
          </p15:clr>
        </p15:guide>
        <p15:guide id="2" pos="25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E9E"/>
    <a:srgbClr val="77933C"/>
    <a:srgbClr val="E98409"/>
    <a:srgbClr val="C00000"/>
    <a:srgbClr val="E28100"/>
    <a:srgbClr val="D53627"/>
    <a:srgbClr val="3E7F9F"/>
    <a:srgbClr val="F79421"/>
    <a:srgbClr val="FFBB11"/>
    <a:srgbClr val="D99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83627" autoAdjust="0"/>
  </p:normalViewPr>
  <p:slideViewPr>
    <p:cSldViewPr snapToGrid="0">
      <p:cViewPr varScale="1">
        <p:scale>
          <a:sx n="51" d="100"/>
          <a:sy n="51" d="100"/>
        </p:scale>
        <p:origin x="1147" y="58"/>
      </p:cViewPr>
      <p:guideLst>
        <p:guide orient="horz" pos="3137"/>
        <p:guide pos="25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>
            <a:solidFill>
              <a:schemeClr val="bg1"/>
            </a:solidFill>
          </a:endParaRPr>
        </a:p>
        <a:p>
          <a:r>
            <a:rPr lang="da-DK" sz="1600" dirty="0">
              <a:solidFill>
                <a:schemeClr val="bg1"/>
              </a:solidFill>
            </a:rPr>
            <a:t>Selv</a:t>
          </a:r>
        </a:p>
        <a:p>
          <a:r>
            <a:rPr lang="da-DK" sz="1600" dirty="0">
              <a:solidFill>
                <a:schemeClr val="bg1"/>
              </a:solidFill>
            </a:rPr>
            <a:t> realisering</a:t>
          </a: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>
              <a:solidFill>
                <a:schemeClr val="bg1"/>
              </a:solidFill>
            </a:rPr>
            <a:t>Ego</a:t>
          </a:r>
        </a:p>
        <a:p>
          <a:r>
            <a:rPr lang="da-DK" dirty="0">
              <a:solidFill>
                <a:schemeClr val="bg1"/>
              </a:solidFill>
            </a:rPr>
            <a:t> omdømme</a:t>
          </a: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/>
            <a:t>Social kontakt</a:t>
          </a:r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A4B90-3554-4F97-911C-2D3E87E4B19B}">
      <dsp:nvSpPr>
        <dsp:cNvPr id="0" name=""/>
        <dsp:cNvSpPr/>
      </dsp:nvSpPr>
      <dsp:spPr>
        <a:xfrm>
          <a:off x="3010522" y="0"/>
          <a:ext cx="2105896" cy="188770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kern="1200" dirty="0">
            <a:solidFill>
              <a:schemeClr val="bg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Selv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 realisering</a:t>
          </a:r>
        </a:p>
      </dsp:txBody>
      <dsp:txXfrm>
        <a:off x="3010522" y="0"/>
        <a:ext cx="2105896" cy="1887705"/>
      </dsp:txXfrm>
    </dsp:sp>
    <dsp:sp modelId="{7D12CF34-E3FE-4DAF-B59F-795734735EC7}">
      <dsp:nvSpPr>
        <dsp:cNvPr id="0" name=""/>
        <dsp:cNvSpPr/>
      </dsp:nvSpPr>
      <dsp:spPr>
        <a:xfrm>
          <a:off x="2308923" y="1887705"/>
          <a:ext cx="3509095" cy="1257813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Ego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 omdømme</a:t>
          </a:r>
        </a:p>
      </dsp:txBody>
      <dsp:txXfrm>
        <a:off x="2923015" y="1887705"/>
        <a:ext cx="2280911" cy="1257813"/>
      </dsp:txXfrm>
    </dsp:sp>
    <dsp:sp modelId="{E56084B7-8EDE-47CC-B4BF-2D4740F226D6}">
      <dsp:nvSpPr>
        <dsp:cNvPr id="0" name=""/>
        <dsp:cNvSpPr/>
      </dsp:nvSpPr>
      <dsp:spPr>
        <a:xfrm>
          <a:off x="1497072" y="3145519"/>
          <a:ext cx="5132797" cy="1455470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/>
            <a:t>Social kontakt</a:t>
          </a:r>
        </a:p>
      </dsp:txBody>
      <dsp:txXfrm>
        <a:off x="2395311" y="3145519"/>
        <a:ext cx="3336318" cy="1455470"/>
      </dsp:txXfrm>
    </dsp:sp>
    <dsp:sp modelId="{27CFF5F9-DE70-40B9-A771-F5F652E7CDD9}">
      <dsp:nvSpPr>
        <dsp:cNvPr id="0" name=""/>
        <dsp:cNvSpPr/>
      </dsp:nvSpPr>
      <dsp:spPr>
        <a:xfrm>
          <a:off x="670386" y="4600990"/>
          <a:ext cx="6786169" cy="1482067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857965" y="4600990"/>
        <a:ext cx="4411010" cy="1482067"/>
      </dsp:txXfrm>
    </dsp:sp>
    <dsp:sp modelId="{664DA94A-A691-4C88-A8A6-74AB1657E9B3}">
      <dsp:nvSpPr>
        <dsp:cNvPr id="0" name=""/>
        <dsp:cNvSpPr/>
      </dsp:nvSpPr>
      <dsp:spPr>
        <a:xfrm>
          <a:off x="0" y="6083057"/>
          <a:ext cx="8126941" cy="120185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422214" y="6083057"/>
        <a:ext cx="5282512" cy="1201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17-07-2023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17-07-2023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Købsbeslutningsmodel</a:t>
            </a:r>
          </a:p>
        </p:txBody>
      </p:sp>
    </p:spTree>
    <p:extLst>
      <p:ext uri="{BB962C8B-B14F-4D97-AF65-F5344CB8AC3E}">
        <p14:creationId xmlns:p14="http://schemas.microsoft.com/office/powerpoint/2010/main" val="155289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3771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6921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893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17-07-2023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17-07-2023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17-07-2023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17-07-2023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17-07-2023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17-07-2023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17-07-2023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17-07-2023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17-07-2023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17-07-2023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17-07-2023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642920" y="902389"/>
            <a:ext cx="119029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BUY Grid</a:t>
            </a:r>
          </a:p>
        </p:txBody>
      </p:sp>
      <p:pic>
        <p:nvPicPr>
          <p:cNvPr id="16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5913635" y="6764283"/>
            <a:ext cx="12323942" cy="2408913"/>
          </a:xfrm>
          <a:prstGeom prst="rect">
            <a:avLst/>
          </a:prstGeom>
        </p:spPr>
      </p:pic>
      <p:sp>
        <p:nvSpPr>
          <p:cNvPr id="17" name="Rektangel 6"/>
          <p:cNvSpPr/>
          <p:nvPr/>
        </p:nvSpPr>
        <p:spPr>
          <a:xfrm>
            <a:off x="353400" y="593833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www.ForklarMigLige.dk</a:t>
            </a:r>
          </a:p>
        </p:txBody>
      </p:sp>
      <p:grpSp>
        <p:nvGrpSpPr>
          <p:cNvPr id="9" name="Gruppe 1">
            <a:extLst>
              <a:ext uri="{FF2B5EF4-FFF2-40B4-BE49-F238E27FC236}">
                <a16:creationId xmlns:a16="http://schemas.microsoft.com/office/drawing/2014/main" id="{FD26B372-6BD1-41D7-810A-14BD406DA89B}"/>
              </a:ext>
            </a:extLst>
          </p:cNvPr>
          <p:cNvGrpSpPr/>
          <p:nvPr/>
        </p:nvGrpSpPr>
        <p:grpSpPr>
          <a:xfrm>
            <a:off x="1642920" y="2939642"/>
            <a:ext cx="11321610" cy="2781436"/>
            <a:chOff x="756039" y="5096574"/>
            <a:chExt cx="11321610" cy="2781436"/>
          </a:xfrm>
        </p:grpSpPr>
        <p:sp>
          <p:nvSpPr>
            <p:cNvPr id="10" name="Tekstboks 9">
              <a:extLst>
                <a:ext uri="{FF2B5EF4-FFF2-40B4-BE49-F238E27FC236}">
                  <a16:creationId xmlns:a16="http://schemas.microsoft.com/office/drawing/2014/main" id="{F6A16A48-C039-445D-8E74-CA55E3780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Patrick</a:t>
              </a:r>
            </a:p>
          </p:txBody>
        </p:sp>
        <p:sp>
          <p:nvSpPr>
            <p:cNvPr id="18" name="Tekstboks 10">
              <a:extLst>
                <a:ext uri="{FF2B5EF4-FFF2-40B4-BE49-F238E27FC236}">
                  <a16:creationId xmlns:a16="http://schemas.microsoft.com/office/drawing/2014/main" id="{6C8A2569-F3F6-4749-BA4A-34CA89DC1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7F7F7F"/>
                  </a:solidFill>
                  <a:latin typeface="Aharoni"/>
                  <a:cs typeface="Aharoni"/>
                </a:rPr>
                <a:t>J. Robinson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9" name="Tekstboks 11">
              <a:extLst>
                <a:ext uri="{FF2B5EF4-FFF2-40B4-BE49-F238E27FC236}">
                  <a16:creationId xmlns:a16="http://schemas.microsoft.com/office/drawing/2014/main" id="{541C9D09-5E50-469E-9F44-339A6E4C0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1130498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Samt Charles W. Faris &amp; Yoram wind</a:t>
              </a:r>
              <a:endParaRPr lang="da-DK" sz="3200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p:transition advTm="13132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BD6D88E5-2B2B-4055-BF52-2FEA13619CC7}"/>
              </a:ext>
            </a:extLst>
          </p:cNvPr>
          <p:cNvSpPr/>
          <p:nvPr/>
        </p:nvSpPr>
        <p:spPr>
          <a:xfrm>
            <a:off x="9747249" y="471439"/>
            <a:ext cx="6604288" cy="3709011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4600" b="1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Buy Grid Modellen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Købsbeslutningsmodel B2B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Salg og køb af varer og tjenesteydelser mellem virksomheder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E79EB2CD-2E19-6B84-4BE7-82BF971BB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200980"/>
              </p:ext>
            </p:extLst>
          </p:nvPr>
        </p:nvGraphicFramePr>
        <p:xfrm>
          <a:off x="434715" y="171638"/>
          <a:ext cx="8079695" cy="887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449">
                  <a:extLst>
                    <a:ext uri="{9D8B030D-6E8A-4147-A177-3AD203B41FA5}">
                      <a16:colId xmlns:a16="http://schemas.microsoft.com/office/drawing/2014/main" val="933442374"/>
                    </a:ext>
                  </a:extLst>
                </a:gridCol>
                <a:gridCol w="2392429">
                  <a:extLst>
                    <a:ext uri="{9D8B030D-6E8A-4147-A177-3AD203B41FA5}">
                      <a16:colId xmlns:a16="http://schemas.microsoft.com/office/drawing/2014/main" val="2625180759"/>
                    </a:ext>
                  </a:extLst>
                </a:gridCol>
                <a:gridCol w="1615939">
                  <a:extLst>
                    <a:ext uri="{9D8B030D-6E8A-4147-A177-3AD203B41FA5}">
                      <a16:colId xmlns:a16="http://schemas.microsoft.com/office/drawing/2014/main" val="3820740956"/>
                    </a:ext>
                  </a:extLst>
                </a:gridCol>
                <a:gridCol w="1702885">
                  <a:extLst>
                    <a:ext uri="{9D8B030D-6E8A-4147-A177-3AD203B41FA5}">
                      <a16:colId xmlns:a16="http://schemas.microsoft.com/office/drawing/2014/main" val="1635645986"/>
                    </a:ext>
                  </a:extLst>
                </a:gridCol>
                <a:gridCol w="1528993">
                  <a:extLst>
                    <a:ext uri="{9D8B030D-6E8A-4147-A177-3AD203B41FA5}">
                      <a16:colId xmlns:a16="http://schemas.microsoft.com/office/drawing/2014/main" val="3111924108"/>
                    </a:ext>
                  </a:extLst>
                </a:gridCol>
              </a:tblGrid>
              <a:tr h="62283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3C7E9E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3C7E9E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da-DK" dirty="0"/>
                        <a:t>Købstype</a:t>
                      </a:r>
                    </a:p>
                  </a:txBody>
                  <a:tcPr anchor="ctr">
                    <a:solidFill>
                      <a:srgbClr val="3C7E9E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da-DK" dirty="0"/>
                        <a:t>Modificeret Genkøb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da-DK" dirty="0"/>
                        <a:t>Rutinekøb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954200"/>
                  </a:ext>
                </a:extLst>
              </a:tr>
              <a:tr h="869429">
                <a:tc>
                  <a:txBody>
                    <a:bodyPr/>
                    <a:lstStyle/>
                    <a:p>
                      <a:pPr algn="ctr"/>
                      <a:endParaRPr lang="da-D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b="1" dirty="0"/>
                        <a:t>Købsfase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>
                          <a:solidFill>
                            <a:schemeClr val="bg1"/>
                          </a:solidFill>
                        </a:rPr>
                        <a:t>Nykøb</a:t>
                      </a:r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>
                          <a:solidFill>
                            <a:schemeClr val="bg1"/>
                          </a:solidFill>
                        </a:rPr>
                        <a:t>Modifice-ret</a:t>
                      </a:r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 genkøb</a:t>
                      </a:r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Rutinekøb</a:t>
                      </a:r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590665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Problem-erkendelse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485692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Overordnede kravopfyldelse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414804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Produkt-specifikation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135357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Leverandør-søgning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725393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Indhentning af tilbud og analyse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718016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Vurdering og forhandling af tilbud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557584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Ordre-specifikation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022004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Kontrol af ordrer og leverancer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466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37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1337"/>
    </mc:Choice>
    <mc:Fallback xmlns="">
      <p:transition advTm="1133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BD6D88E5-2B2B-4055-BF52-2FEA13619CC7}"/>
              </a:ext>
            </a:extLst>
          </p:cNvPr>
          <p:cNvSpPr/>
          <p:nvPr/>
        </p:nvSpPr>
        <p:spPr>
          <a:xfrm>
            <a:off x="9747249" y="471439"/>
            <a:ext cx="6604288" cy="30011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4600" b="1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Samlet oversigt </a:t>
            </a:r>
          </a:p>
          <a:p>
            <a:pPr>
              <a:spcBef>
                <a:spcPts val="1200"/>
              </a:spcBef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Sådan ser den samlede oversigt ud over de tre købstyper og købsfaser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E79EB2CD-2E19-6B84-4BE7-82BF971BB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66253"/>
              </p:ext>
            </p:extLst>
          </p:nvPr>
        </p:nvGraphicFramePr>
        <p:xfrm>
          <a:off x="434715" y="171638"/>
          <a:ext cx="8079695" cy="887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449">
                  <a:extLst>
                    <a:ext uri="{9D8B030D-6E8A-4147-A177-3AD203B41FA5}">
                      <a16:colId xmlns:a16="http://schemas.microsoft.com/office/drawing/2014/main" val="933442374"/>
                    </a:ext>
                  </a:extLst>
                </a:gridCol>
                <a:gridCol w="2392429">
                  <a:extLst>
                    <a:ext uri="{9D8B030D-6E8A-4147-A177-3AD203B41FA5}">
                      <a16:colId xmlns:a16="http://schemas.microsoft.com/office/drawing/2014/main" val="2625180759"/>
                    </a:ext>
                  </a:extLst>
                </a:gridCol>
                <a:gridCol w="1615939">
                  <a:extLst>
                    <a:ext uri="{9D8B030D-6E8A-4147-A177-3AD203B41FA5}">
                      <a16:colId xmlns:a16="http://schemas.microsoft.com/office/drawing/2014/main" val="3820740956"/>
                    </a:ext>
                  </a:extLst>
                </a:gridCol>
                <a:gridCol w="1702885">
                  <a:extLst>
                    <a:ext uri="{9D8B030D-6E8A-4147-A177-3AD203B41FA5}">
                      <a16:colId xmlns:a16="http://schemas.microsoft.com/office/drawing/2014/main" val="1635645986"/>
                    </a:ext>
                  </a:extLst>
                </a:gridCol>
                <a:gridCol w="1528993">
                  <a:extLst>
                    <a:ext uri="{9D8B030D-6E8A-4147-A177-3AD203B41FA5}">
                      <a16:colId xmlns:a16="http://schemas.microsoft.com/office/drawing/2014/main" val="3111924108"/>
                    </a:ext>
                  </a:extLst>
                </a:gridCol>
              </a:tblGrid>
              <a:tr h="62283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3C7E9E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3C7E9E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da-DK" dirty="0"/>
                        <a:t>Købstype</a:t>
                      </a:r>
                    </a:p>
                  </a:txBody>
                  <a:tcPr anchor="ctr">
                    <a:solidFill>
                      <a:srgbClr val="3C7E9E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da-DK" dirty="0"/>
                        <a:t>Modificeret Genkøb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da-DK" dirty="0"/>
                        <a:t>Rutinekøb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954200"/>
                  </a:ext>
                </a:extLst>
              </a:tr>
              <a:tr h="869429">
                <a:tc>
                  <a:txBody>
                    <a:bodyPr/>
                    <a:lstStyle/>
                    <a:p>
                      <a:pPr algn="ctr"/>
                      <a:endParaRPr lang="da-D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b="1" dirty="0"/>
                        <a:t>Købsfase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>
                          <a:solidFill>
                            <a:schemeClr val="bg1"/>
                          </a:solidFill>
                        </a:rPr>
                        <a:t>Nykøb</a:t>
                      </a:r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>
                          <a:solidFill>
                            <a:schemeClr val="bg1"/>
                          </a:solidFill>
                        </a:rPr>
                        <a:t>Modifice-ret</a:t>
                      </a:r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 genkøb</a:t>
                      </a:r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Rutinekøb</a:t>
                      </a:r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590665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Problem-erkendelse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485692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Overordnede kravopfyldelse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414804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Produkt-specifikation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135357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Leverandør-søgning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725393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Indhentning af tilbud og analyse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718016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Vurdering og forhandling af tilbud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557584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Ordre-specifikation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022004"/>
                  </a:ext>
                </a:extLst>
              </a:tr>
              <a:tr h="885336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Kontrol af ordrer og leverancer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E98409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466316"/>
                  </a:ext>
                </a:extLst>
              </a:tr>
            </a:tbl>
          </a:graphicData>
        </a:graphic>
      </p:graphicFrame>
      <p:sp>
        <p:nvSpPr>
          <p:cNvPr id="2" name="Plustegn 1">
            <a:extLst>
              <a:ext uri="{FF2B5EF4-FFF2-40B4-BE49-F238E27FC236}">
                <a16:creationId xmlns:a16="http://schemas.microsoft.com/office/drawing/2014/main" id="{8BB3E3B0-AC5D-C310-AF15-B63E540D9BB2}"/>
              </a:ext>
            </a:extLst>
          </p:cNvPr>
          <p:cNvSpPr/>
          <p:nvPr/>
        </p:nvSpPr>
        <p:spPr>
          <a:xfrm>
            <a:off x="4138446" y="7468906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Plustegn 2">
            <a:extLst>
              <a:ext uri="{FF2B5EF4-FFF2-40B4-BE49-F238E27FC236}">
                <a16:creationId xmlns:a16="http://schemas.microsoft.com/office/drawing/2014/main" id="{D308C5B3-916C-5243-C52A-AD958EAAF846}"/>
              </a:ext>
            </a:extLst>
          </p:cNvPr>
          <p:cNvSpPr/>
          <p:nvPr/>
        </p:nvSpPr>
        <p:spPr>
          <a:xfrm>
            <a:off x="4140946" y="8325842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Plustegn 3">
            <a:extLst>
              <a:ext uri="{FF2B5EF4-FFF2-40B4-BE49-F238E27FC236}">
                <a16:creationId xmlns:a16="http://schemas.microsoft.com/office/drawing/2014/main" id="{A86FFD07-8D6D-3CC0-E5A5-90BD92011D08}"/>
              </a:ext>
            </a:extLst>
          </p:cNvPr>
          <p:cNvSpPr/>
          <p:nvPr/>
        </p:nvSpPr>
        <p:spPr>
          <a:xfrm>
            <a:off x="4170926" y="6452076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Plustegn 5">
            <a:extLst>
              <a:ext uri="{FF2B5EF4-FFF2-40B4-BE49-F238E27FC236}">
                <a16:creationId xmlns:a16="http://schemas.microsoft.com/office/drawing/2014/main" id="{E4C09B6D-0BB8-692B-C3D3-E2A599274BAF}"/>
              </a:ext>
            </a:extLst>
          </p:cNvPr>
          <p:cNvSpPr/>
          <p:nvPr/>
        </p:nvSpPr>
        <p:spPr>
          <a:xfrm>
            <a:off x="4203406" y="5390276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Plustegn 6">
            <a:extLst>
              <a:ext uri="{FF2B5EF4-FFF2-40B4-BE49-F238E27FC236}">
                <a16:creationId xmlns:a16="http://schemas.microsoft.com/office/drawing/2014/main" id="{A609FB1F-C7AE-12F0-7FC7-A041D444E0DA}"/>
              </a:ext>
            </a:extLst>
          </p:cNvPr>
          <p:cNvSpPr/>
          <p:nvPr/>
        </p:nvSpPr>
        <p:spPr>
          <a:xfrm>
            <a:off x="4205906" y="4508358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Plustegn 7">
            <a:extLst>
              <a:ext uri="{FF2B5EF4-FFF2-40B4-BE49-F238E27FC236}">
                <a16:creationId xmlns:a16="http://schemas.microsoft.com/office/drawing/2014/main" id="{EDA2C310-22A1-8683-9BEA-8E68238507A4}"/>
              </a:ext>
            </a:extLst>
          </p:cNvPr>
          <p:cNvSpPr/>
          <p:nvPr/>
        </p:nvSpPr>
        <p:spPr>
          <a:xfrm>
            <a:off x="4223396" y="3626436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Plustegn 8">
            <a:extLst>
              <a:ext uri="{FF2B5EF4-FFF2-40B4-BE49-F238E27FC236}">
                <a16:creationId xmlns:a16="http://schemas.microsoft.com/office/drawing/2014/main" id="{FBF149CF-964D-F40F-C1CC-4AC62D9B6CE8}"/>
              </a:ext>
            </a:extLst>
          </p:cNvPr>
          <p:cNvSpPr/>
          <p:nvPr/>
        </p:nvSpPr>
        <p:spPr>
          <a:xfrm>
            <a:off x="4240886" y="2714536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Plustegn 9">
            <a:extLst>
              <a:ext uri="{FF2B5EF4-FFF2-40B4-BE49-F238E27FC236}">
                <a16:creationId xmlns:a16="http://schemas.microsoft.com/office/drawing/2014/main" id="{F1E4AFD5-FB3C-9BCB-11C8-165EBF885474}"/>
              </a:ext>
            </a:extLst>
          </p:cNvPr>
          <p:cNvSpPr/>
          <p:nvPr/>
        </p:nvSpPr>
        <p:spPr>
          <a:xfrm>
            <a:off x="4243386" y="1832615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9F28E390-6CB4-0350-F457-1AFA69EE41C0}"/>
              </a:ext>
            </a:extLst>
          </p:cNvPr>
          <p:cNvSpPr txBox="1"/>
          <p:nvPr/>
        </p:nvSpPr>
        <p:spPr>
          <a:xfrm>
            <a:off x="5550167" y="2714536"/>
            <a:ext cx="1163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/>
              <a:t>Måske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8F67AC08-12B8-D7D0-3FD9-09624F2F5E2B}"/>
              </a:ext>
            </a:extLst>
          </p:cNvPr>
          <p:cNvSpPr txBox="1"/>
          <p:nvPr/>
        </p:nvSpPr>
        <p:spPr>
          <a:xfrm>
            <a:off x="5520187" y="4493368"/>
            <a:ext cx="1163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/>
              <a:t>Måske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2BEB3B7-BDD5-DFE5-A0CD-16648844F8CB}"/>
              </a:ext>
            </a:extLst>
          </p:cNvPr>
          <p:cNvSpPr txBox="1"/>
          <p:nvPr/>
        </p:nvSpPr>
        <p:spPr>
          <a:xfrm>
            <a:off x="5522687" y="5335309"/>
            <a:ext cx="1163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/>
              <a:t>Måske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4B28EB96-643A-821B-6E5A-D16262DC95C1}"/>
              </a:ext>
            </a:extLst>
          </p:cNvPr>
          <p:cNvSpPr txBox="1"/>
          <p:nvPr/>
        </p:nvSpPr>
        <p:spPr>
          <a:xfrm>
            <a:off x="5555167" y="6432089"/>
            <a:ext cx="1163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/>
              <a:t>Måske</a:t>
            </a:r>
          </a:p>
        </p:txBody>
      </p:sp>
      <p:sp>
        <p:nvSpPr>
          <p:cNvPr id="15" name="Plustegn 14">
            <a:extLst>
              <a:ext uri="{FF2B5EF4-FFF2-40B4-BE49-F238E27FC236}">
                <a16:creationId xmlns:a16="http://schemas.microsoft.com/office/drawing/2014/main" id="{E9BBD7DE-C1E4-341D-FCA5-EF9558F1F850}"/>
              </a:ext>
            </a:extLst>
          </p:cNvPr>
          <p:cNvSpPr/>
          <p:nvPr/>
        </p:nvSpPr>
        <p:spPr>
          <a:xfrm>
            <a:off x="5819848" y="1850105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Plustegn 16">
            <a:extLst>
              <a:ext uri="{FF2B5EF4-FFF2-40B4-BE49-F238E27FC236}">
                <a16:creationId xmlns:a16="http://schemas.microsoft.com/office/drawing/2014/main" id="{59140E82-7A25-08D9-7E6E-8096DEE06060}"/>
              </a:ext>
            </a:extLst>
          </p:cNvPr>
          <p:cNvSpPr/>
          <p:nvPr/>
        </p:nvSpPr>
        <p:spPr>
          <a:xfrm>
            <a:off x="7471261" y="1822625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Plustegn 17">
            <a:extLst>
              <a:ext uri="{FF2B5EF4-FFF2-40B4-BE49-F238E27FC236}">
                <a16:creationId xmlns:a16="http://schemas.microsoft.com/office/drawing/2014/main" id="{7697F59E-4B6F-7C81-81E9-58F5DD653D8B}"/>
              </a:ext>
            </a:extLst>
          </p:cNvPr>
          <p:cNvSpPr/>
          <p:nvPr/>
        </p:nvSpPr>
        <p:spPr>
          <a:xfrm>
            <a:off x="5814851" y="3628936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Plustegn 18">
            <a:extLst>
              <a:ext uri="{FF2B5EF4-FFF2-40B4-BE49-F238E27FC236}">
                <a16:creationId xmlns:a16="http://schemas.microsoft.com/office/drawing/2014/main" id="{A8CC32F5-94D8-9228-083B-4FC9F37EBB81}"/>
              </a:ext>
            </a:extLst>
          </p:cNvPr>
          <p:cNvSpPr/>
          <p:nvPr/>
        </p:nvSpPr>
        <p:spPr>
          <a:xfrm>
            <a:off x="7466265" y="3646426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Plustegn 19">
            <a:extLst>
              <a:ext uri="{FF2B5EF4-FFF2-40B4-BE49-F238E27FC236}">
                <a16:creationId xmlns:a16="http://schemas.microsoft.com/office/drawing/2014/main" id="{3DC381E9-C2ED-1212-FD41-7BF8FEC87C9F}"/>
              </a:ext>
            </a:extLst>
          </p:cNvPr>
          <p:cNvSpPr/>
          <p:nvPr/>
        </p:nvSpPr>
        <p:spPr>
          <a:xfrm>
            <a:off x="5759877" y="7486396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Plustegn 20">
            <a:extLst>
              <a:ext uri="{FF2B5EF4-FFF2-40B4-BE49-F238E27FC236}">
                <a16:creationId xmlns:a16="http://schemas.microsoft.com/office/drawing/2014/main" id="{7A80D3FA-6A89-2D2D-0253-7A2360551788}"/>
              </a:ext>
            </a:extLst>
          </p:cNvPr>
          <p:cNvSpPr/>
          <p:nvPr/>
        </p:nvSpPr>
        <p:spPr>
          <a:xfrm>
            <a:off x="7426282" y="7473906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Plustegn 21">
            <a:extLst>
              <a:ext uri="{FF2B5EF4-FFF2-40B4-BE49-F238E27FC236}">
                <a16:creationId xmlns:a16="http://schemas.microsoft.com/office/drawing/2014/main" id="{DB53D636-113A-EECF-D1FB-863FB2399C6D}"/>
              </a:ext>
            </a:extLst>
          </p:cNvPr>
          <p:cNvSpPr/>
          <p:nvPr/>
        </p:nvSpPr>
        <p:spPr>
          <a:xfrm>
            <a:off x="5762377" y="8343332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Plustegn 22">
            <a:extLst>
              <a:ext uri="{FF2B5EF4-FFF2-40B4-BE49-F238E27FC236}">
                <a16:creationId xmlns:a16="http://schemas.microsoft.com/office/drawing/2014/main" id="{FB5212D5-3341-BB90-E248-6B31518F05CA}"/>
              </a:ext>
            </a:extLst>
          </p:cNvPr>
          <p:cNvSpPr/>
          <p:nvPr/>
        </p:nvSpPr>
        <p:spPr>
          <a:xfrm>
            <a:off x="7413791" y="8360822"/>
            <a:ext cx="418577" cy="4946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Minustegn 23">
            <a:extLst>
              <a:ext uri="{FF2B5EF4-FFF2-40B4-BE49-F238E27FC236}">
                <a16:creationId xmlns:a16="http://schemas.microsoft.com/office/drawing/2014/main" id="{48087FDF-17C8-A2FD-4033-DCA6D7AF18E5}"/>
              </a:ext>
            </a:extLst>
          </p:cNvPr>
          <p:cNvSpPr/>
          <p:nvPr/>
        </p:nvSpPr>
        <p:spPr>
          <a:xfrm>
            <a:off x="7350180" y="5438930"/>
            <a:ext cx="554636" cy="494676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Minustegn 24">
            <a:extLst>
              <a:ext uri="{FF2B5EF4-FFF2-40B4-BE49-F238E27FC236}">
                <a16:creationId xmlns:a16="http://schemas.microsoft.com/office/drawing/2014/main" id="{1A362CC7-D261-EB7F-BAE2-587F04D53A77}"/>
              </a:ext>
            </a:extLst>
          </p:cNvPr>
          <p:cNvSpPr/>
          <p:nvPr/>
        </p:nvSpPr>
        <p:spPr>
          <a:xfrm>
            <a:off x="7352680" y="6460753"/>
            <a:ext cx="554636" cy="494676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Minustegn 25">
            <a:extLst>
              <a:ext uri="{FF2B5EF4-FFF2-40B4-BE49-F238E27FC236}">
                <a16:creationId xmlns:a16="http://schemas.microsoft.com/office/drawing/2014/main" id="{8205FDAA-B0AF-D799-ADE7-E84EEDCA8B49}"/>
              </a:ext>
            </a:extLst>
          </p:cNvPr>
          <p:cNvSpPr/>
          <p:nvPr/>
        </p:nvSpPr>
        <p:spPr>
          <a:xfrm>
            <a:off x="7337690" y="4557011"/>
            <a:ext cx="554636" cy="494676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Minustegn 26">
            <a:extLst>
              <a:ext uri="{FF2B5EF4-FFF2-40B4-BE49-F238E27FC236}">
                <a16:creationId xmlns:a16="http://schemas.microsoft.com/office/drawing/2014/main" id="{324CAFF5-6D2D-9A26-45BF-DE5BDFB2F394}"/>
              </a:ext>
            </a:extLst>
          </p:cNvPr>
          <p:cNvSpPr/>
          <p:nvPr/>
        </p:nvSpPr>
        <p:spPr>
          <a:xfrm>
            <a:off x="7340190" y="2730713"/>
            <a:ext cx="554636" cy="494676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169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4764"/>
    </mc:Choice>
    <mc:Fallback xmlns="">
      <p:transition advTm="2476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06295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på: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6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15019</TotalTime>
  <Words>138</Words>
  <Application>Microsoft Office PowerPoint</Application>
  <PresentationFormat>Brugerdefineret</PresentationFormat>
  <Paragraphs>70</Paragraphs>
  <Slides>4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9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 Gramkow</cp:lastModifiedBy>
  <cp:revision>313</cp:revision>
  <dcterms:created xsi:type="dcterms:W3CDTF">2012-01-17T11:58:12Z</dcterms:created>
  <dcterms:modified xsi:type="dcterms:W3CDTF">2023-07-17T08:21:13Z</dcterms:modified>
</cp:coreProperties>
</file>