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2" r:id="rId2"/>
    <p:sldId id="303" r:id="rId3"/>
    <p:sldId id="311" r:id="rId4"/>
  </p:sldIdLst>
  <p:sldSz cx="16256000" cy="9145588"/>
  <p:notesSz cx="6858000" cy="9144000"/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37">
          <p15:clr>
            <a:srgbClr val="A4A3A4"/>
          </p15:clr>
        </p15:guide>
        <p15:guide id="2" pos="2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7F9F"/>
    <a:srgbClr val="E98409"/>
    <a:srgbClr val="F79421"/>
    <a:srgbClr val="FFBB11"/>
    <a:srgbClr val="D53627"/>
    <a:srgbClr val="E28100"/>
    <a:srgbClr val="D99F37"/>
    <a:srgbClr val="452103"/>
    <a:srgbClr val="DA63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9" autoAdjust="0"/>
    <p:restoredTop sz="68390" autoAdjust="0"/>
  </p:normalViewPr>
  <p:slideViewPr>
    <p:cSldViewPr snapToGrid="0">
      <p:cViewPr varScale="1">
        <p:scale>
          <a:sx n="44" d="100"/>
          <a:sy n="44" d="100"/>
        </p:scale>
        <p:origin x="1613" y="58"/>
      </p:cViewPr>
      <p:guideLst>
        <p:guide orient="horz" pos="3137"/>
        <p:guide pos="2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>
            <a:solidFill>
              <a:schemeClr val="bg1"/>
            </a:solidFill>
          </a:endParaRPr>
        </a:p>
        <a:p>
          <a:r>
            <a:rPr lang="da-DK" sz="1600" dirty="0">
              <a:solidFill>
                <a:schemeClr val="bg1"/>
              </a:solidFill>
            </a:rPr>
            <a:t>Selv</a:t>
          </a:r>
        </a:p>
        <a:p>
          <a:r>
            <a:rPr lang="da-DK" sz="1600" dirty="0">
              <a:solidFill>
                <a:schemeClr val="bg1"/>
              </a:solidFill>
            </a:rPr>
            <a:t> realisering</a:t>
          </a: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>
              <a:solidFill>
                <a:schemeClr val="bg1"/>
              </a:solidFill>
            </a:rPr>
            <a:t>Ego</a:t>
          </a:r>
        </a:p>
        <a:p>
          <a:r>
            <a:rPr lang="da-DK" dirty="0">
              <a:solidFill>
                <a:schemeClr val="bg1"/>
              </a:solidFill>
            </a:rPr>
            <a:t> omdømme</a:t>
          </a: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/>
            <a:t>Social kontakt</a:t>
          </a:r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A4B90-3554-4F97-911C-2D3E87E4B19B}">
      <dsp:nvSpPr>
        <dsp:cNvPr id="0" name=""/>
        <dsp:cNvSpPr/>
      </dsp:nvSpPr>
      <dsp:spPr>
        <a:xfrm>
          <a:off x="3010522" y="0"/>
          <a:ext cx="2105896" cy="188770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kern="1200" dirty="0">
            <a:solidFill>
              <a:schemeClr val="bg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Selv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kern="1200" dirty="0">
              <a:solidFill>
                <a:schemeClr val="bg1"/>
              </a:solidFill>
            </a:rPr>
            <a:t> realisering</a:t>
          </a:r>
        </a:p>
      </dsp:txBody>
      <dsp:txXfrm>
        <a:off x="3010522" y="0"/>
        <a:ext cx="2105896" cy="1887705"/>
      </dsp:txXfrm>
    </dsp:sp>
    <dsp:sp modelId="{7D12CF34-E3FE-4DAF-B59F-795734735EC7}">
      <dsp:nvSpPr>
        <dsp:cNvPr id="0" name=""/>
        <dsp:cNvSpPr/>
      </dsp:nvSpPr>
      <dsp:spPr>
        <a:xfrm>
          <a:off x="2308923" y="1887705"/>
          <a:ext cx="3509095" cy="1257813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Ego</a:t>
          </a:r>
        </a:p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>
              <a:solidFill>
                <a:schemeClr val="bg1"/>
              </a:solidFill>
            </a:rPr>
            <a:t> omdømme</a:t>
          </a:r>
        </a:p>
      </dsp:txBody>
      <dsp:txXfrm>
        <a:off x="2923015" y="1887705"/>
        <a:ext cx="2280911" cy="1257813"/>
      </dsp:txXfrm>
    </dsp:sp>
    <dsp:sp modelId="{E56084B7-8EDE-47CC-B4BF-2D4740F226D6}">
      <dsp:nvSpPr>
        <dsp:cNvPr id="0" name=""/>
        <dsp:cNvSpPr/>
      </dsp:nvSpPr>
      <dsp:spPr>
        <a:xfrm>
          <a:off x="1497072" y="3145519"/>
          <a:ext cx="5132797" cy="1455470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500" kern="1200" dirty="0"/>
            <a:t>Social kontakt</a:t>
          </a:r>
        </a:p>
      </dsp:txBody>
      <dsp:txXfrm>
        <a:off x="2395311" y="3145519"/>
        <a:ext cx="3336318" cy="1455470"/>
      </dsp:txXfrm>
    </dsp:sp>
    <dsp:sp modelId="{27CFF5F9-DE70-40B9-A771-F5F652E7CDD9}">
      <dsp:nvSpPr>
        <dsp:cNvPr id="0" name=""/>
        <dsp:cNvSpPr/>
      </dsp:nvSpPr>
      <dsp:spPr>
        <a:xfrm>
          <a:off x="670386" y="4600990"/>
          <a:ext cx="6786169" cy="1482067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857965" y="4600990"/>
        <a:ext cx="4411010" cy="1482067"/>
      </dsp:txXfrm>
    </dsp:sp>
    <dsp:sp modelId="{664DA94A-A691-4C88-A8A6-74AB1657E9B3}">
      <dsp:nvSpPr>
        <dsp:cNvPr id="0" name=""/>
        <dsp:cNvSpPr/>
      </dsp:nvSpPr>
      <dsp:spPr>
        <a:xfrm>
          <a:off x="0" y="6083057"/>
          <a:ext cx="8126941" cy="1201855"/>
        </a:xfrm>
        <a:prstGeom prst="trapezoid">
          <a:avLst>
            <a:gd name="adj" fmla="val 55779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3500" kern="1200" dirty="0"/>
        </a:p>
      </dsp:txBody>
      <dsp:txXfrm>
        <a:off x="1422214" y="6083057"/>
        <a:ext cx="5282512" cy="1201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 fontScale="625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Den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organisatorisk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forandringsmodel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blev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udviklet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David Buchanan, professor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organisatorisk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adfærd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Cranfield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Universitetet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David Boddy,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forsker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Adam Smith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Instituttet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som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er del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Universitetet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Glasgow.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Gennemgangen af modellen er baseret på bogen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Expertise of the Change Agent - Public Performance and Backstage Activity”</a:t>
            </a:r>
            <a:r>
              <a:rPr lang="da-DK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der blev offentliggjort i 1992. Modellen kan hjælpe dig med at forstå organisationens reaktioner på de ændringer, du implementerer. I modellen skal du se dig selv som en forandringsagent. Modellen er et værktøj, som alle ændringsagenter, ofte også kaldet projektledere, kan bruge i projekter. Modellen består af fire kvadranter, der klassificerer selve forandringens natur set fra de berørte individers synspunkt.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David er emeritus professor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organisationsadfærd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Cranfield University School of Management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gæsteprofessor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ved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Nottingham Business School. Han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arbejder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freelance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som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konsulent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fordragsholder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forfatter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med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speciale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forandringsledelse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organisationspolitik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Han har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en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doktorgrad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organisatorisk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adfærd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fra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Edinburgh University.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Du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kunne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også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få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gavn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filmene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CVF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modellen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(The competing Values Framework)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Robert E. Quinn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Kim S. Cameron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https://www.youtube.com/watch?v=tzAG1Fi0sQw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Virksomhedskultur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Terrence E. Deal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og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Allan A. Kennedy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https://www.youtube.com/watch?v=myEwLdjCfVM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 mere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på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vores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hjemmeside</a:t>
            </a: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www.Forklarmiglige.dk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800" dirty="0">
              <a:solidFill>
                <a:srgbClr val="384A5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da-DK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Gennemgangen af modellen er baseret på bogen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 Expertise of the Change Agent - Public Performance and Backstage Activity”</a:t>
            </a:r>
            <a:r>
              <a:rPr lang="da-DK" sz="1800" dirty="0">
                <a:solidFill>
                  <a:srgbClr val="384A5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der blev offentliggjort i 1992. 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9571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21-10-2020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37864" y="4683639"/>
            <a:ext cx="9822301" cy="3273879"/>
            <a:chOff x="756039" y="5096574"/>
            <a:chExt cx="9822301" cy="3273879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David</a:t>
              </a: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>
                  <a:solidFill>
                    <a:srgbClr val="7F7F7F"/>
                  </a:solidFill>
                  <a:latin typeface="Aharoni"/>
                  <a:cs typeface="Aharoni"/>
                </a:rPr>
                <a:t>Boddy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5365" name="Tekstboks 11"/>
            <p:cNvSpPr txBox="1">
              <a:spLocks noChangeArrowheads="1"/>
            </p:cNvSpPr>
            <p:nvPr/>
          </p:nvSpPr>
          <p:spPr bwMode="auto">
            <a:xfrm>
              <a:off x="772664" y="7293235"/>
              <a:ext cx="8998139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Forsker</a:t>
              </a: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ved</a:t>
              </a:r>
              <a:r>
                <a:rPr lang="en-US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Adam Smith </a:t>
              </a:r>
              <a:r>
                <a:rPr lang="en-US" sz="32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instituttet</a:t>
              </a:r>
              <a:endParaRPr lang="en-US" sz="3200" b="1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Universitetet i Glasgow; Skotland</a:t>
              </a:r>
            </a:p>
          </p:txBody>
        </p:sp>
      </p:grpSp>
      <p:grpSp>
        <p:nvGrpSpPr>
          <p:cNvPr id="9" name="Gruppe 8"/>
          <p:cNvGrpSpPr/>
          <p:nvPr/>
        </p:nvGrpSpPr>
        <p:grpSpPr>
          <a:xfrm>
            <a:off x="2304613" y="1643778"/>
            <a:ext cx="9822301" cy="3273879"/>
            <a:chOff x="756039" y="5096574"/>
            <a:chExt cx="9822301" cy="3273879"/>
          </a:xfrm>
        </p:grpSpPr>
        <p:sp>
          <p:nvSpPr>
            <p:cNvPr id="10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9BBB59"/>
                  </a:solidFill>
                  <a:latin typeface="Aharoni" pitchFamily="2" charset="-79"/>
                  <a:cs typeface="Aharoni" pitchFamily="2" charset="-79"/>
                </a:rPr>
                <a:t>David</a:t>
              </a:r>
            </a:p>
          </p:txBody>
        </p:sp>
        <p:sp>
          <p:nvSpPr>
            <p:cNvPr id="11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>
                  <a:solidFill>
                    <a:srgbClr val="7F7F7F"/>
                  </a:solidFill>
                  <a:latin typeface="Aharoni"/>
                  <a:cs typeface="Aharoni"/>
                </a:rPr>
                <a:t>Buchanan</a:t>
              </a:r>
              <a:endParaRPr lang="da-DK" sz="8000" dirty="0">
                <a:latin typeface="Calibri" pitchFamily="34" charset="0"/>
              </a:endParaRPr>
            </a:p>
          </p:txBody>
        </p:sp>
        <p:sp>
          <p:nvSpPr>
            <p:cNvPr id="12" name="Tekstboks 11"/>
            <p:cNvSpPr txBox="1">
              <a:spLocks noChangeArrowheads="1"/>
            </p:cNvSpPr>
            <p:nvPr/>
          </p:nvSpPr>
          <p:spPr bwMode="auto">
            <a:xfrm>
              <a:off x="772665" y="7293235"/>
              <a:ext cx="978905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Professor i organisatorisk adfærd</a:t>
              </a:r>
            </a:p>
            <a:p>
              <a:r>
                <a:rPr lang="nb-NO" sz="32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Cranfield Universitetet i Bedfordshire; United Kingdom</a:t>
              </a:r>
            </a:p>
          </p:txBody>
        </p:sp>
      </p:grp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03596" y="249169"/>
            <a:ext cx="1483698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Buchanans og </a:t>
            </a:r>
            <a:r>
              <a:rPr lang="da-DK" sz="48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Boddys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organisatoriske forandringsmodel</a:t>
            </a:r>
          </a:p>
        </p:txBody>
      </p:sp>
      <p:pic>
        <p:nvPicPr>
          <p:cNvPr id="14" name="Billed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6519636" y="6731705"/>
            <a:ext cx="10047679" cy="2408913"/>
          </a:xfrm>
          <a:prstGeom prst="rect">
            <a:avLst/>
          </a:prstGeom>
        </p:spPr>
      </p:pic>
      <p:sp>
        <p:nvSpPr>
          <p:cNvPr id="15" name="Rektangel 6">
            <a:extLst>
              <a:ext uri="{FF2B5EF4-FFF2-40B4-BE49-F238E27FC236}">
                <a16:creationId xmlns:a16="http://schemas.microsoft.com/office/drawing/2014/main" id="{8D374E0E-86F6-4688-8C91-B6F5C2A184D7}"/>
              </a:ext>
            </a:extLst>
          </p:cNvPr>
          <p:cNvSpPr/>
          <p:nvPr/>
        </p:nvSpPr>
        <p:spPr>
          <a:xfrm>
            <a:off x="-715419" y="5816411"/>
            <a:ext cx="16255999" cy="3324290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www.Forklarmiglige.dk</a:t>
            </a:r>
          </a:p>
        </p:txBody>
      </p:sp>
    </p:spTree>
    <p:extLst>
      <p:ext uri="{BB962C8B-B14F-4D97-AF65-F5344CB8AC3E}">
        <p14:creationId xmlns:p14="http://schemas.microsoft.com/office/powerpoint/2010/main" val="1958895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10221867" y="263619"/>
            <a:ext cx="6034133" cy="3385845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4800" b="1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Forandringsmodel</a:t>
            </a:r>
          </a:p>
          <a:p>
            <a:pPr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Offentliggjort 1992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”The </a:t>
            </a:r>
            <a:r>
              <a:rPr lang="da-DK" sz="4000" dirty="0" err="1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Expertise</a:t>
            </a:r>
            <a:r>
              <a:rPr lang="da-DK" sz="4000" dirty="0">
                <a:solidFill>
                  <a:srgbClr val="452103"/>
                </a:solidFill>
                <a:latin typeface="Myriad Web Pro" pitchFamily="34" charset="0"/>
                <a:cs typeface="Aharoni" pitchFamily="2" charset="-79"/>
              </a:rPr>
              <a:t> of the Change Agent”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6DB17A57-233B-4A70-BAA2-DA87083B6F23}"/>
              </a:ext>
            </a:extLst>
          </p:cNvPr>
          <p:cNvGrpSpPr/>
          <p:nvPr/>
        </p:nvGrpSpPr>
        <p:grpSpPr>
          <a:xfrm>
            <a:off x="353316" y="868023"/>
            <a:ext cx="9915585" cy="7486352"/>
            <a:chOff x="401722" y="1823701"/>
            <a:chExt cx="9034736" cy="6121155"/>
          </a:xfrm>
        </p:grpSpPr>
        <p:grpSp>
          <p:nvGrpSpPr>
            <p:cNvPr id="2" name="Gruppe 1"/>
            <p:cNvGrpSpPr/>
            <p:nvPr/>
          </p:nvGrpSpPr>
          <p:grpSpPr>
            <a:xfrm>
              <a:off x="1180183" y="2396738"/>
              <a:ext cx="7552585" cy="4884641"/>
              <a:chOff x="302638" y="2485661"/>
              <a:chExt cx="5663701" cy="4884641"/>
            </a:xfrm>
          </p:grpSpPr>
          <p:sp>
            <p:nvSpPr>
              <p:cNvPr id="22" name="Rektangel 21"/>
              <p:cNvSpPr/>
              <p:nvPr/>
            </p:nvSpPr>
            <p:spPr>
              <a:xfrm>
                <a:off x="312250" y="2485661"/>
                <a:ext cx="2827912" cy="2443939"/>
              </a:xfrm>
              <a:prstGeom prst="rect">
                <a:avLst/>
              </a:prstGeom>
              <a:solidFill>
                <a:srgbClr val="3E7F9F">
                  <a:alpha val="47843"/>
                </a:srgbClr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Stort besvær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Høj sårbarhed</a:t>
                </a:r>
              </a:p>
            </p:txBody>
          </p:sp>
          <p:sp>
            <p:nvSpPr>
              <p:cNvPr id="23" name="Rektangel 22"/>
              <p:cNvSpPr/>
              <p:nvPr/>
            </p:nvSpPr>
            <p:spPr>
              <a:xfrm>
                <a:off x="302638" y="4922772"/>
                <a:ext cx="2827912" cy="2443939"/>
              </a:xfrm>
              <a:prstGeom prst="rect">
                <a:avLst/>
              </a:prstGeom>
              <a:solidFill>
                <a:srgbClr val="E98409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Lavt besvær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Moderat sårbarhed</a:t>
                </a:r>
              </a:p>
            </p:txBody>
          </p:sp>
          <p:sp>
            <p:nvSpPr>
              <p:cNvPr id="24" name="Rektangel 23"/>
              <p:cNvSpPr/>
              <p:nvPr/>
            </p:nvSpPr>
            <p:spPr>
              <a:xfrm>
                <a:off x="3138427" y="2485661"/>
                <a:ext cx="2827912" cy="2443939"/>
              </a:xfrm>
              <a:prstGeom prst="rect">
                <a:avLst/>
              </a:prstGeom>
              <a:solidFill>
                <a:srgbClr val="ABBC06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Moderat besvær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Lav sårbarhed</a:t>
                </a:r>
              </a:p>
            </p:txBody>
          </p:sp>
          <p:sp>
            <p:nvSpPr>
              <p:cNvPr id="25" name="Rektangel 24"/>
              <p:cNvSpPr/>
              <p:nvPr/>
            </p:nvSpPr>
            <p:spPr>
              <a:xfrm>
                <a:off x="3128941" y="4926363"/>
                <a:ext cx="2827912" cy="2443939"/>
              </a:xfrm>
              <a:prstGeom prst="rect">
                <a:avLst/>
              </a:prstGeom>
              <a:solidFill>
                <a:srgbClr val="3E7F9F"/>
              </a:solidFill>
              <a:ln w="76200">
                <a:solidFill>
                  <a:schemeClr val="bg1"/>
                </a:solidFill>
              </a:ln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Lavt besvær</a:t>
                </a:r>
              </a:p>
              <a:p>
                <a:pPr algn="ctr" defTabSz="914400">
                  <a:spcBef>
                    <a:spcPts val="0"/>
                  </a:spcBef>
                </a:pPr>
                <a:r>
                  <a:rPr lang="da-DK" sz="2800" b="1" dirty="0">
                    <a:solidFill>
                      <a:schemeClr val="bg1"/>
                    </a:solidFill>
                  </a:rPr>
                  <a:t>Lav sårbarhed</a:t>
                </a:r>
              </a:p>
            </p:txBody>
          </p:sp>
        </p:grpSp>
        <p:sp>
          <p:nvSpPr>
            <p:cNvPr id="3" name="Tekstfelt 2">
              <a:extLst>
                <a:ext uri="{FF2B5EF4-FFF2-40B4-BE49-F238E27FC236}">
                  <a16:creationId xmlns:a16="http://schemas.microsoft.com/office/drawing/2014/main" id="{3CDCC232-7D46-43F2-A6C2-9F02E1EAD5E7}"/>
                </a:ext>
              </a:extLst>
            </p:cNvPr>
            <p:cNvSpPr txBox="1"/>
            <p:nvPr/>
          </p:nvSpPr>
          <p:spPr>
            <a:xfrm>
              <a:off x="4290389" y="1823701"/>
              <a:ext cx="1544848" cy="528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600" b="1" dirty="0"/>
                <a:t>Radikal </a:t>
              </a:r>
            </a:p>
          </p:txBody>
        </p:sp>
        <p:sp>
          <p:nvSpPr>
            <p:cNvPr id="5" name="Tekstfelt 4">
              <a:extLst>
                <a:ext uri="{FF2B5EF4-FFF2-40B4-BE49-F238E27FC236}">
                  <a16:creationId xmlns:a16="http://schemas.microsoft.com/office/drawing/2014/main" id="{5B5D436B-DA58-43C5-AF08-47DC0B24618B}"/>
                </a:ext>
              </a:extLst>
            </p:cNvPr>
            <p:cNvSpPr txBox="1"/>
            <p:nvPr/>
          </p:nvSpPr>
          <p:spPr>
            <a:xfrm>
              <a:off x="3864520" y="7416389"/>
              <a:ext cx="2293844" cy="52846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600" b="1" dirty="0" err="1"/>
                <a:t>Inkremental</a:t>
              </a:r>
              <a:endParaRPr lang="da-DK" sz="3600" b="1" dirty="0"/>
            </a:p>
          </p:txBody>
        </p:sp>
        <p:sp>
          <p:nvSpPr>
            <p:cNvPr id="6" name="Tekstfelt 5">
              <a:extLst>
                <a:ext uri="{FF2B5EF4-FFF2-40B4-BE49-F238E27FC236}">
                  <a16:creationId xmlns:a16="http://schemas.microsoft.com/office/drawing/2014/main" id="{C28431A6-2C6E-41D3-8768-089877C39F9A}"/>
                </a:ext>
              </a:extLst>
            </p:cNvPr>
            <p:cNvSpPr txBox="1"/>
            <p:nvPr/>
          </p:nvSpPr>
          <p:spPr>
            <a:xfrm rot="16200000">
              <a:off x="162075" y="4546219"/>
              <a:ext cx="1068207" cy="588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600" b="1" dirty="0"/>
                <a:t>Kerne</a:t>
              </a:r>
            </a:p>
          </p:txBody>
        </p:sp>
        <p:sp>
          <p:nvSpPr>
            <p:cNvPr id="7" name="Tekstfelt 6">
              <a:extLst>
                <a:ext uri="{FF2B5EF4-FFF2-40B4-BE49-F238E27FC236}">
                  <a16:creationId xmlns:a16="http://schemas.microsoft.com/office/drawing/2014/main" id="{81AE5FCB-A3B9-4B8F-B493-D06A505ED8E0}"/>
                </a:ext>
              </a:extLst>
            </p:cNvPr>
            <p:cNvSpPr txBox="1"/>
            <p:nvPr/>
          </p:nvSpPr>
          <p:spPr>
            <a:xfrm rot="5400000">
              <a:off x="8542704" y="4554091"/>
              <a:ext cx="1198593" cy="588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a-DK" sz="3600" b="1" dirty="0"/>
                <a:t>Perifer</a:t>
              </a:r>
            </a:p>
          </p:txBody>
        </p:sp>
      </p:grpSp>
      <p:cxnSp>
        <p:nvCxnSpPr>
          <p:cNvPr id="10" name="Lige pilforbindelse 9">
            <a:extLst>
              <a:ext uri="{FF2B5EF4-FFF2-40B4-BE49-F238E27FC236}">
                <a16:creationId xmlns:a16="http://schemas.microsoft.com/office/drawing/2014/main" id="{89D9A41D-05EA-4994-94F0-AC0619412810}"/>
              </a:ext>
            </a:extLst>
          </p:cNvPr>
          <p:cNvCxnSpPr>
            <a:cxnSpLocks/>
          </p:cNvCxnSpPr>
          <p:nvPr/>
        </p:nvCxnSpPr>
        <p:spPr>
          <a:xfrm>
            <a:off x="1021278" y="4540618"/>
            <a:ext cx="8671124" cy="1329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Lige pilforbindelse 16">
            <a:extLst>
              <a:ext uri="{FF2B5EF4-FFF2-40B4-BE49-F238E27FC236}">
                <a16:creationId xmlns:a16="http://schemas.microsoft.com/office/drawing/2014/main" id="{51B2037F-82BD-4AC4-A6D1-177F5E16B8C2}"/>
              </a:ext>
            </a:extLst>
          </p:cNvPr>
          <p:cNvCxnSpPr>
            <a:cxnSpLocks/>
          </p:cNvCxnSpPr>
          <p:nvPr/>
        </p:nvCxnSpPr>
        <p:spPr>
          <a:xfrm flipV="1">
            <a:off x="5360258" y="1409412"/>
            <a:ext cx="5292" cy="6370021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felt 14">
            <a:extLst>
              <a:ext uri="{FF2B5EF4-FFF2-40B4-BE49-F238E27FC236}">
                <a16:creationId xmlns:a16="http://schemas.microsoft.com/office/drawing/2014/main" id="{DE78DF9E-51E9-461E-B921-57C7B81549E4}"/>
              </a:ext>
            </a:extLst>
          </p:cNvPr>
          <p:cNvSpPr txBox="1"/>
          <p:nvPr/>
        </p:nvSpPr>
        <p:spPr>
          <a:xfrm>
            <a:off x="1292082" y="1625136"/>
            <a:ext cx="466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810707E-39CE-4855-9D40-C69EDF3BB01B}"/>
              </a:ext>
            </a:extLst>
          </p:cNvPr>
          <p:cNvSpPr txBox="1"/>
          <p:nvPr/>
        </p:nvSpPr>
        <p:spPr>
          <a:xfrm>
            <a:off x="9002087" y="1616733"/>
            <a:ext cx="466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B34AF413-BE7D-49E3-9174-4D9FFF08707F}"/>
              </a:ext>
            </a:extLst>
          </p:cNvPr>
          <p:cNvSpPr txBox="1"/>
          <p:nvPr/>
        </p:nvSpPr>
        <p:spPr>
          <a:xfrm>
            <a:off x="1278014" y="6835693"/>
            <a:ext cx="466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6AACDBE6-6F6B-45E0-9915-922730397DC9}"/>
              </a:ext>
            </a:extLst>
          </p:cNvPr>
          <p:cNvSpPr txBox="1"/>
          <p:nvPr/>
        </p:nvSpPr>
        <p:spPr>
          <a:xfrm>
            <a:off x="8979914" y="6834255"/>
            <a:ext cx="466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0"/>
    </mc:Choice>
    <mc:Fallback xmlns="">
      <p:transition advClick="0" advTm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7995</TotalTime>
  <Words>357</Words>
  <Application>Microsoft Office PowerPoint</Application>
  <PresentationFormat>Brugerdefineret</PresentationFormat>
  <Paragraphs>55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 Wissing</cp:lastModifiedBy>
  <cp:revision>155</cp:revision>
  <dcterms:created xsi:type="dcterms:W3CDTF">2012-01-17T11:58:12Z</dcterms:created>
  <dcterms:modified xsi:type="dcterms:W3CDTF">2020-10-21T09:40:59Z</dcterms:modified>
</cp:coreProperties>
</file>