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17" r:id="rId2"/>
    <p:sldId id="370" r:id="rId3"/>
    <p:sldId id="315" r:id="rId4"/>
  </p:sldIdLst>
  <p:sldSz cx="16256000" cy="9145588"/>
  <p:notesSz cx="6858000" cy="9144000"/>
  <p:defaultTextStyle>
    <a:defPPr>
      <a:defRPr lang="da-DK"/>
    </a:defPPr>
    <a:lvl1pPr marL="0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11109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22217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33326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44435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55544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66652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77761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88870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2">
          <p15:clr>
            <a:srgbClr val="A4A3A4"/>
          </p15:clr>
        </p15:guide>
        <p15:guide id="2" pos="51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3627"/>
    <a:srgbClr val="ABBD38"/>
    <a:srgbClr val="F79421"/>
    <a:srgbClr val="3E7F9F"/>
    <a:srgbClr val="FFF6E5"/>
    <a:srgbClr val="FFFF00"/>
    <a:srgbClr val="4F81BD"/>
    <a:srgbClr val="E28100"/>
    <a:srgbClr val="FFFFFF"/>
    <a:srgbClr val="F796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816" autoAdjust="0"/>
  </p:normalViewPr>
  <p:slideViewPr>
    <p:cSldViewPr snapToGrid="0">
      <p:cViewPr varScale="1">
        <p:scale>
          <a:sx n="48" d="100"/>
          <a:sy n="48" d="100"/>
        </p:scale>
        <p:origin x="1320" y="269"/>
      </p:cViewPr>
      <p:guideLst>
        <p:guide orient="horz" pos="2882"/>
        <p:guide pos="5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-3130" y="-7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A407B2-1C2A-43DC-A65E-A52872FA80D1}" type="datetimeFigureOut">
              <a:rPr lang="da-DK" smtClean="0"/>
              <a:pPr/>
              <a:t>09-09-2025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443B30-BC28-40F6-A66E-220FC263391F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621157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B057E0-FEDE-4C7D-91DE-32E149041D7E}" type="datetimeFigureOut">
              <a:rPr lang="da-DK" smtClean="0"/>
              <a:t>09-09-2025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EDDCED-4F3B-47DD-A2B3-5F65674F162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35477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2825" cy="3429000"/>
          </a:xfrm>
          <a:ln/>
        </p:spPr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CSR-pyramiden</a:t>
            </a:r>
            <a:r>
              <a:rPr lang="da-D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også kendt som </a:t>
            </a:r>
            <a:r>
              <a:rPr lang="da-DK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Carrolls CSR-pyramide</a:t>
            </a:r>
            <a:r>
              <a:rPr lang="da-D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er en model udviklet af den amerikanske professor </a:t>
            </a:r>
            <a:r>
              <a:rPr lang="da-DK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Archie B. Carroll</a:t>
            </a:r>
            <a:r>
              <a:rPr lang="da-D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Archie B. Carroll er født i </a:t>
            </a:r>
            <a:r>
              <a:rPr lang="da-DK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Jacksonville</a:t>
            </a:r>
            <a:r>
              <a:rPr lang="da-D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 Florida i 1941. Han har doktorgrad i virksomhedsledelse fra the College of Business ved Florida State University</a:t>
            </a:r>
          </a:p>
          <a:p>
            <a:endParaRPr lang="da-DK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da-DK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624F72-7E0F-B36A-C66B-2C71FA117C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>
            <a:extLst>
              <a:ext uri="{FF2B5EF4-FFF2-40B4-BE49-F238E27FC236}">
                <a16:creationId xmlns:a16="http://schemas.microsoft.com/office/drawing/2014/main" id="{5E76B6C0-2DF2-FCF4-3ECF-61A3B7D44D8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>
            <a:extLst>
              <a:ext uri="{FF2B5EF4-FFF2-40B4-BE49-F238E27FC236}">
                <a16:creationId xmlns:a16="http://schemas.microsoft.com/office/drawing/2014/main" id="{63678B60-DB34-B4F1-02F8-BEC9ACF2D4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Inden artiklen havde der i lang tid, været store diskussioner omkring en virksomheds ansvar. Tilbage i tiden mente mange, at virksomhedens eneste ansvar var overfor ejerne, og at det kun drejede sig om at tjene penge til dem.</a:t>
            </a: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14A2A935-027A-1472-C660-020505BBAD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EDDCED-4F3B-47DD-A2B3-5F65674F1628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245135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09-09-2025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01012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7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12802" y="8476612"/>
            <a:ext cx="3793067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68AF5-5AE7-40D8-9EF2-BA5EE939C69E}" type="datetimeFigureOut">
              <a:rPr lang="da-DK" smtClean="0"/>
              <a:pPr/>
              <a:t>09-09-2025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5554138" y="8476612"/>
            <a:ext cx="5147731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11650135" y="8476612"/>
            <a:ext cx="3793067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24724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1222217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8331" indent="-458331" algn="l" defTabSz="1222217" rtl="0" eaLnBrk="1" latinLnBrk="0" hangingPunct="1">
        <a:spcBef>
          <a:spcPct val="20000"/>
        </a:spcBef>
        <a:buFont typeface="Arial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3051" indent="-381942" algn="l" defTabSz="1222217" rtl="0" eaLnBrk="1" latinLnBrk="0" hangingPunct="1">
        <a:spcBef>
          <a:spcPct val="20000"/>
        </a:spcBef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7772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8881" indent="-305555" algn="l" defTabSz="1222217" rtl="0" eaLnBrk="1" latinLnBrk="0" hangingPunct="1">
        <a:spcBef>
          <a:spcPct val="20000"/>
        </a:spcBef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9990" indent="-305555" algn="l" defTabSz="1222217" rtl="0" eaLnBrk="1" latinLnBrk="0" hangingPunct="1">
        <a:spcBef>
          <a:spcPct val="20000"/>
        </a:spcBef>
        <a:buFont typeface="Arial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61099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72207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83316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94425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1109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2217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3326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4435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5544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6652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7761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8870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9" name="Text Box 8"/>
          <p:cNvSpPr txBox="1">
            <a:spLocks noChangeArrowheads="1"/>
          </p:cNvSpPr>
          <p:nvPr/>
        </p:nvSpPr>
        <p:spPr bwMode="auto">
          <a:xfrm>
            <a:off x="2310253" y="1766495"/>
            <a:ext cx="9881846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4400">
              <a:spcBef>
                <a:spcPct val="50000"/>
              </a:spcBef>
            </a:pPr>
            <a:r>
              <a:rPr lang="da-DK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Black" pitchFamily="34" charset="0"/>
              </a:rPr>
              <a:t>CSR Pyramiden</a:t>
            </a:r>
          </a:p>
        </p:txBody>
      </p:sp>
      <p:pic>
        <p:nvPicPr>
          <p:cNvPr id="8" name="Billede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42"/>
          <a:stretch/>
        </p:blipFill>
        <p:spPr>
          <a:xfrm>
            <a:off x="-1470145" y="6764283"/>
            <a:ext cx="12323942" cy="2408913"/>
          </a:xfrm>
          <a:prstGeom prst="rect">
            <a:avLst/>
          </a:prstGeom>
        </p:spPr>
      </p:pic>
      <p:sp>
        <p:nvSpPr>
          <p:cNvPr id="7" name="Rektangel 6"/>
          <p:cNvSpPr/>
          <p:nvPr/>
        </p:nvSpPr>
        <p:spPr>
          <a:xfrm>
            <a:off x="353400" y="5664011"/>
            <a:ext cx="16255999" cy="3139624"/>
          </a:xfrm>
          <a:prstGeom prst="rect">
            <a:avLst/>
          </a:prstGeom>
        </p:spPr>
        <p:txBody>
          <a:bodyPr wrap="square" lIns="122222" tIns="61110" rIns="122222" bIns="61110">
            <a:spAutoFit/>
          </a:bodyPr>
          <a:lstStyle/>
          <a:p>
            <a:pPr algn="ctr"/>
            <a:endParaRPr lang="da-DK" sz="7200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endParaRPr lang="da-DK" sz="48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endParaRPr lang="da-DK" sz="40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r>
              <a:rPr lang="da-DK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www.ForklarMigLige.dk</a:t>
            </a:r>
          </a:p>
        </p:txBody>
      </p:sp>
      <p:grpSp>
        <p:nvGrpSpPr>
          <p:cNvPr id="9" name="Gruppe 8"/>
          <p:cNvGrpSpPr/>
          <p:nvPr/>
        </p:nvGrpSpPr>
        <p:grpSpPr>
          <a:xfrm>
            <a:off x="2293627" y="3497378"/>
            <a:ext cx="9822301" cy="3766321"/>
            <a:chOff x="756039" y="5096574"/>
            <a:chExt cx="9822301" cy="3766321"/>
          </a:xfrm>
        </p:grpSpPr>
        <p:sp>
          <p:nvSpPr>
            <p:cNvPr id="10" name="Tekstboks 9"/>
            <p:cNvSpPr txBox="1">
              <a:spLocks noChangeArrowheads="1"/>
            </p:cNvSpPr>
            <p:nvPr/>
          </p:nvSpPr>
          <p:spPr bwMode="auto">
            <a:xfrm>
              <a:off x="756039" y="5096574"/>
              <a:ext cx="9805676" cy="1311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da-DK" sz="8000" dirty="0">
                  <a:solidFill>
                    <a:srgbClr val="9BBB59"/>
                  </a:solidFill>
                  <a:latin typeface="Aharoni"/>
                  <a:ea typeface="Aharoni"/>
                  <a:cs typeface="Aharoni"/>
                </a:rPr>
                <a:t>Archie</a:t>
              </a:r>
              <a:endParaRPr lang="da-DK" sz="8000" dirty="0">
                <a:solidFill>
                  <a:srgbClr val="9BBB59"/>
                </a:solidFill>
                <a:latin typeface="Calibri" pitchFamily="34" charset="0"/>
              </a:endParaRPr>
            </a:p>
          </p:txBody>
        </p:sp>
        <p:sp>
          <p:nvSpPr>
            <p:cNvPr id="11" name="Tekstboks 10"/>
            <p:cNvSpPr txBox="1">
              <a:spLocks noChangeArrowheads="1"/>
            </p:cNvSpPr>
            <p:nvPr/>
          </p:nvSpPr>
          <p:spPr bwMode="auto">
            <a:xfrm>
              <a:off x="772664" y="6139124"/>
              <a:ext cx="9805676" cy="1311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da-DK" sz="8000" dirty="0">
                  <a:solidFill>
                    <a:srgbClr val="7F7F7F"/>
                  </a:solidFill>
                  <a:latin typeface="Aharoni"/>
                  <a:cs typeface="Aharoni"/>
                </a:rPr>
                <a:t>B. Carroll</a:t>
              </a:r>
              <a:endParaRPr lang="da-DK" sz="8000" dirty="0">
                <a:latin typeface="Calibri" pitchFamily="34" charset="0"/>
              </a:endParaRPr>
            </a:p>
          </p:txBody>
        </p:sp>
        <p:sp>
          <p:nvSpPr>
            <p:cNvPr id="12" name="Tekstboks 11"/>
            <p:cNvSpPr txBox="1">
              <a:spLocks noChangeArrowheads="1"/>
            </p:cNvSpPr>
            <p:nvPr/>
          </p:nvSpPr>
          <p:spPr bwMode="auto">
            <a:xfrm>
              <a:off x="772665" y="7293235"/>
              <a:ext cx="8270894" cy="15696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da-DK" sz="3200" b="1" dirty="0">
                  <a:solidFill>
                    <a:srgbClr val="595959"/>
                  </a:solidFill>
                  <a:latin typeface="Calibri" pitchFamily="34" charset="0"/>
                </a:rPr>
                <a:t>Amerikansk professor</a:t>
              </a:r>
            </a:p>
            <a:p>
              <a:r>
                <a:rPr lang="da-DK" sz="3200" b="1" dirty="0">
                  <a:solidFill>
                    <a:srgbClr val="595959"/>
                  </a:solidFill>
                  <a:latin typeface="Calibri" pitchFamily="34" charset="0"/>
                </a:rPr>
                <a:t>Født </a:t>
              </a:r>
              <a:r>
                <a:rPr lang="da-DK" sz="3200" b="1" dirty="0" err="1">
                  <a:solidFill>
                    <a:srgbClr val="595959"/>
                  </a:solidFill>
                  <a:latin typeface="Calibri" pitchFamily="34" charset="0"/>
                </a:rPr>
                <a:t>Jacksonville</a:t>
              </a:r>
              <a:r>
                <a:rPr lang="da-DK" sz="3200" b="1" dirty="0">
                  <a:solidFill>
                    <a:srgbClr val="595959"/>
                  </a:solidFill>
                  <a:latin typeface="Calibri" pitchFamily="34" charset="0"/>
                </a:rPr>
                <a:t> Florida 1941 </a:t>
              </a:r>
              <a:br>
                <a:rPr lang="da-DK" sz="3200" b="1" dirty="0">
                  <a:solidFill>
                    <a:srgbClr val="595959"/>
                  </a:solidFill>
                  <a:latin typeface="Calibri" pitchFamily="34" charset="0"/>
                </a:rPr>
              </a:br>
              <a:endParaRPr lang="da-DK" sz="3200" b="1" dirty="0"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26264182"/>
      </p:ext>
    </p:extLst>
  </p:cSld>
  <p:clrMapOvr>
    <a:masterClrMapping/>
  </p:clrMapOvr>
  <p:transition advTm="2138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118A28-ABC5-56F1-87EE-04E4D0F47B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pe 4">
            <a:extLst>
              <a:ext uri="{FF2B5EF4-FFF2-40B4-BE49-F238E27FC236}">
                <a16:creationId xmlns:a16="http://schemas.microsoft.com/office/drawing/2014/main" id="{D38FFD82-DFF2-EF73-A75D-FC83225431E6}"/>
              </a:ext>
            </a:extLst>
          </p:cNvPr>
          <p:cNvGrpSpPr/>
          <p:nvPr/>
        </p:nvGrpSpPr>
        <p:grpSpPr>
          <a:xfrm>
            <a:off x="1007707" y="1273705"/>
            <a:ext cx="7315199" cy="7242655"/>
            <a:chOff x="1007707" y="1273705"/>
            <a:chExt cx="7315199" cy="7242655"/>
          </a:xfrm>
        </p:grpSpPr>
        <p:sp>
          <p:nvSpPr>
            <p:cNvPr id="6" name="Rektangel: øverste hjørner afklippet 2">
              <a:extLst>
                <a:ext uri="{FF2B5EF4-FFF2-40B4-BE49-F238E27FC236}">
                  <a16:creationId xmlns:a16="http://schemas.microsoft.com/office/drawing/2014/main" id="{F717F4CB-67DA-7332-1888-A1F32E16C118}"/>
                </a:ext>
              </a:extLst>
            </p:cNvPr>
            <p:cNvSpPr/>
            <p:nvPr/>
          </p:nvSpPr>
          <p:spPr>
            <a:xfrm>
              <a:off x="1007707" y="6771535"/>
              <a:ext cx="7315199" cy="1744825"/>
            </a:xfrm>
            <a:custGeom>
              <a:avLst/>
              <a:gdLst>
                <a:gd name="connsiteX0" fmla="*/ 809546 w 7315199"/>
                <a:gd name="connsiteY0" fmla="*/ 0 h 1744825"/>
                <a:gd name="connsiteX1" fmla="*/ 6505653 w 7315199"/>
                <a:gd name="connsiteY1" fmla="*/ 0 h 1744825"/>
                <a:gd name="connsiteX2" fmla="*/ 7315199 w 7315199"/>
                <a:gd name="connsiteY2" fmla="*/ 809546 h 1744825"/>
                <a:gd name="connsiteX3" fmla="*/ 7315199 w 7315199"/>
                <a:gd name="connsiteY3" fmla="*/ 1744825 h 1744825"/>
                <a:gd name="connsiteX4" fmla="*/ 7315199 w 7315199"/>
                <a:gd name="connsiteY4" fmla="*/ 1744825 h 1744825"/>
                <a:gd name="connsiteX5" fmla="*/ 0 w 7315199"/>
                <a:gd name="connsiteY5" fmla="*/ 1744825 h 1744825"/>
                <a:gd name="connsiteX6" fmla="*/ 0 w 7315199"/>
                <a:gd name="connsiteY6" fmla="*/ 1744825 h 1744825"/>
                <a:gd name="connsiteX7" fmla="*/ 0 w 7315199"/>
                <a:gd name="connsiteY7" fmla="*/ 809546 h 1744825"/>
                <a:gd name="connsiteX8" fmla="*/ 809546 w 7315199"/>
                <a:gd name="connsiteY8" fmla="*/ 0 h 1744825"/>
                <a:gd name="connsiteX0" fmla="*/ 809546 w 7315199"/>
                <a:gd name="connsiteY0" fmla="*/ 0 h 1744825"/>
                <a:gd name="connsiteX1" fmla="*/ 6505653 w 7315199"/>
                <a:gd name="connsiteY1" fmla="*/ 0 h 1744825"/>
                <a:gd name="connsiteX2" fmla="*/ 6979297 w 7315199"/>
                <a:gd name="connsiteY2" fmla="*/ 809546 h 1744825"/>
                <a:gd name="connsiteX3" fmla="*/ 7315199 w 7315199"/>
                <a:gd name="connsiteY3" fmla="*/ 1744825 h 1744825"/>
                <a:gd name="connsiteX4" fmla="*/ 7315199 w 7315199"/>
                <a:gd name="connsiteY4" fmla="*/ 1744825 h 1744825"/>
                <a:gd name="connsiteX5" fmla="*/ 0 w 7315199"/>
                <a:gd name="connsiteY5" fmla="*/ 1744825 h 1744825"/>
                <a:gd name="connsiteX6" fmla="*/ 0 w 7315199"/>
                <a:gd name="connsiteY6" fmla="*/ 1744825 h 1744825"/>
                <a:gd name="connsiteX7" fmla="*/ 0 w 7315199"/>
                <a:gd name="connsiteY7" fmla="*/ 809546 h 1744825"/>
                <a:gd name="connsiteX8" fmla="*/ 809546 w 7315199"/>
                <a:gd name="connsiteY8" fmla="*/ 0 h 1744825"/>
                <a:gd name="connsiteX0" fmla="*/ 809546 w 7315199"/>
                <a:gd name="connsiteY0" fmla="*/ 0 h 1744825"/>
                <a:gd name="connsiteX1" fmla="*/ 6505653 w 7315199"/>
                <a:gd name="connsiteY1" fmla="*/ 0 h 1744825"/>
                <a:gd name="connsiteX2" fmla="*/ 6979297 w 7315199"/>
                <a:gd name="connsiteY2" fmla="*/ 809546 h 1744825"/>
                <a:gd name="connsiteX3" fmla="*/ 7315199 w 7315199"/>
                <a:gd name="connsiteY3" fmla="*/ 1744825 h 1744825"/>
                <a:gd name="connsiteX4" fmla="*/ 7315199 w 7315199"/>
                <a:gd name="connsiteY4" fmla="*/ 1744825 h 1744825"/>
                <a:gd name="connsiteX5" fmla="*/ 0 w 7315199"/>
                <a:gd name="connsiteY5" fmla="*/ 1744825 h 1744825"/>
                <a:gd name="connsiteX6" fmla="*/ 0 w 7315199"/>
                <a:gd name="connsiteY6" fmla="*/ 1744825 h 1744825"/>
                <a:gd name="connsiteX7" fmla="*/ 410547 w 7315199"/>
                <a:gd name="connsiteY7" fmla="*/ 828207 h 1744825"/>
                <a:gd name="connsiteX8" fmla="*/ 809546 w 7315199"/>
                <a:gd name="connsiteY8" fmla="*/ 0 h 1744825"/>
                <a:gd name="connsiteX0" fmla="*/ 809546 w 7315199"/>
                <a:gd name="connsiteY0" fmla="*/ 0 h 1744825"/>
                <a:gd name="connsiteX1" fmla="*/ 6505653 w 7315199"/>
                <a:gd name="connsiteY1" fmla="*/ 0 h 1744825"/>
                <a:gd name="connsiteX2" fmla="*/ 6830007 w 7315199"/>
                <a:gd name="connsiteY2" fmla="*/ 828207 h 1744825"/>
                <a:gd name="connsiteX3" fmla="*/ 7315199 w 7315199"/>
                <a:gd name="connsiteY3" fmla="*/ 1744825 h 1744825"/>
                <a:gd name="connsiteX4" fmla="*/ 7315199 w 7315199"/>
                <a:gd name="connsiteY4" fmla="*/ 1744825 h 1744825"/>
                <a:gd name="connsiteX5" fmla="*/ 0 w 7315199"/>
                <a:gd name="connsiteY5" fmla="*/ 1744825 h 1744825"/>
                <a:gd name="connsiteX6" fmla="*/ 0 w 7315199"/>
                <a:gd name="connsiteY6" fmla="*/ 1744825 h 1744825"/>
                <a:gd name="connsiteX7" fmla="*/ 410547 w 7315199"/>
                <a:gd name="connsiteY7" fmla="*/ 828207 h 1744825"/>
                <a:gd name="connsiteX8" fmla="*/ 809546 w 7315199"/>
                <a:gd name="connsiteY8" fmla="*/ 0 h 1744825"/>
                <a:gd name="connsiteX0" fmla="*/ 809546 w 7315199"/>
                <a:gd name="connsiteY0" fmla="*/ 0 h 1744825"/>
                <a:gd name="connsiteX1" fmla="*/ 6505653 w 7315199"/>
                <a:gd name="connsiteY1" fmla="*/ 0 h 1744825"/>
                <a:gd name="connsiteX2" fmla="*/ 6904652 w 7315199"/>
                <a:gd name="connsiteY2" fmla="*/ 828207 h 1744825"/>
                <a:gd name="connsiteX3" fmla="*/ 7315199 w 7315199"/>
                <a:gd name="connsiteY3" fmla="*/ 1744825 h 1744825"/>
                <a:gd name="connsiteX4" fmla="*/ 7315199 w 7315199"/>
                <a:gd name="connsiteY4" fmla="*/ 1744825 h 1744825"/>
                <a:gd name="connsiteX5" fmla="*/ 0 w 7315199"/>
                <a:gd name="connsiteY5" fmla="*/ 1744825 h 1744825"/>
                <a:gd name="connsiteX6" fmla="*/ 0 w 7315199"/>
                <a:gd name="connsiteY6" fmla="*/ 1744825 h 1744825"/>
                <a:gd name="connsiteX7" fmla="*/ 410547 w 7315199"/>
                <a:gd name="connsiteY7" fmla="*/ 828207 h 1744825"/>
                <a:gd name="connsiteX8" fmla="*/ 809546 w 7315199"/>
                <a:gd name="connsiteY8" fmla="*/ 0 h 1744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315199" h="1744825">
                  <a:moveTo>
                    <a:pt x="809546" y="0"/>
                  </a:moveTo>
                  <a:lnTo>
                    <a:pt x="6505653" y="0"/>
                  </a:lnTo>
                  <a:lnTo>
                    <a:pt x="6904652" y="828207"/>
                  </a:lnTo>
                  <a:lnTo>
                    <a:pt x="7315199" y="1744825"/>
                  </a:lnTo>
                  <a:lnTo>
                    <a:pt x="7315199" y="1744825"/>
                  </a:lnTo>
                  <a:lnTo>
                    <a:pt x="0" y="1744825"/>
                  </a:lnTo>
                  <a:lnTo>
                    <a:pt x="0" y="1744825"/>
                  </a:lnTo>
                  <a:lnTo>
                    <a:pt x="410547" y="828207"/>
                  </a:lnTo>
                  <a:lnTo>
                    <a:pt x="809546" y="0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3200" b="1" dirty="0"/>
                <a:t>Økonomisk ansvar</a:t>
              </a:r>
            </a:p>
          </p:txBody>
        </p:sp>
        <p:sp>
          <p:nvSpPr>
            <p:cNvPr id="7" name="Rektangel: øverste hjørner afklippet 2">
              <a:extLst>
                <a:ext uri="{FF2B5EF4-FFF2-40B4-BE49-F238E27FC236}">
                  <a16:creationId xmlns:a16="http://schemas.microsoft.com/office/drawing/2014/main" id="{95192DAF-631D-0919-F855-A75FF5F25685}"/>
                </a:ext>
              </a:extLst>
            </p:cNvPr>
            <p:cNvSpPr/>
            <p:nvPr/>
          </p:nvSpPr>
          <p:spPr>
            <a:xfrm>
              <a:off x="1857375" y="4931305"/>
              <a:ext cx="5625466" cy="1744825"/>
            </a:xfrm>
            <a:custGeom>
              <a:avLst/>
              <a:gdLst>
                <a:gd name="connsiteX0" fmla="*/ 809546 w 7315199"/>
                <a:gd name="connsiteY0" fmla="*/ 0 h 1744825"/>
                <a:gd name="connsiteX1" fmla="*/ 6505653 w 7315199"/>
                <a:gd name="connsiteY1" fmla="*/ 0 h 1744825"/>
                <a:gd name="connsiteX2" fmla="*/ 7315199 w 7315199"/>
                <a:gd name="connsiteY2" fmla="*/ 809546 h 1744825"/>
                <a:gd name="connsiteX3" fmla="*/ 7315199 w 7315199"/>
                <a:gd name="connsiteY3" fmla="*/ 1744825 h 1744825"/>
                <a:gd name="connsiteX4" fmla="*/ 7315199 w 7315199"/>
                <a:gd name="connsiteY4" fmla="*/ 1744825 h 1744825"/>
                <a:gd name="connsiteX5" fmla="*/ 0 w 7315199"/>
                <a:gd name="connsiteY5" fmla="*/ 1744825 h 1744825"/>
                <a:gd name="connsiteX6" fmla="*/ 0 w 7315199"/>
                <a:gd name="connsiteY6" fmla="*/ 1744825 h 1744825"/>
                <a:gd name="connsiteX7" fmla="*/ 0 w 7315199"/>
                <a:gd name="connsiteY7" fmla="*/ 809546 h 1744825"/>
                <a:gd name="connsiteX8" fmla="*/ 809546 w 7315199"/>
                <a:gd name="connsiteY8" fmla="*/ 0 h 1744825"/>
                <a:gd name="connsiteX0" fmla="*/ 809546 w 7315199"/>
                <a:gd name="connsiteY0" fmla="*/ 0 h 1744825"/>
                <a:gd name="connsiteX1" fmla="*/ 6505653 w 7315199"/>
                <a:gd name="connsiteY1" fmla="*/ 0 h 1744825"/>
                <a:gd name="connsiteX2" fmla="*/ 6979297 w 7315199"/>
                <a:gd name="connsiteY2" fmla="*/ 809546 h 1744825"/>
                <a:gd name="connsiteX3" fmla="*/ 7315199 w 7315199"/>
                <a:gd name="connsiteY3" fmla="*/ 1744825 h 1744825"/>
                <a:gd name="connsiteX4" fmla="*/ 7315199 w 7315199"/>
                <a:gd name="connsiteY4" fmla="*/ 1744825 h 1744825"/>
                <a:gd name="connsiteX5" fmla="*/ 0 w 7315199"/>
                <a:gd name="connsiteY5" fmla="*/ 1744825 h 1744825"/>
                <a:gd name="connsiteX6" fmla="*/ 0 w 7315199"/>
                <a:gd name="connsiteY6" fmla="*/ 1744825 h 1744825"/>
                <a:gd name="connsiteX7" fmla="*/ 0 w 7315199"/>
                <a:gd name="connsiteY7" fmla="*/ 809546 h 1744825"/>
                <a:gd name="connsiteX8" fmla="*/ 809546 w 7315199"/>
                <a:gd name="connsiteY8" fmla="*/ 0 h 1744825"/>
                <a:gd name="connsiteX0" fmla="*/ 809546 w 7315199"/>
                <a:gd name="connsiteY0" fmla="*/ 0 h 1744825"/>
                <a:gd name="connsiteX1" fmla="*/ 6505653 w 7315199"/>
                <a:gd name="connsiteY1" fmla="*/ 0 h 1744825"/>
                <a:gd name="connsiteX2" fmla="*/ 6979297 w 7315199"/>
                <a:gd name="connsiteY2" fmla="*/ 809546 h 1744825"/>
                <a:gd name="connsiteX3" fmla="*/ 7315199 w 7315199"/>
                <a:gd name="connsiteY3" fmla="*/ 1744825 h 1744825"/>
                <a:gd name="connsiteX4" fmla="*/ 7315199 w 7315199"/>
                <a:gd name="connsiteY4" fmla="*/ 1744825 h 1744825"/>
                <a:gd name="connsiteX5" fmla="*/ 0 w 7315199"/>
                <a:gd name="connsiteY5" fmla="*/ 1744825 h 1744825"/>
                <a:gd name="connsiteX6" fmla="*/ 0 w 7315199"/>
                <a:gd name="connsiteY6" fmla="*/ 1744825 h 1744825"/>
                <a:gd name="connsiteX7" fmla="*/ 410547 w 7315199"/>
                <a:gd name="connsiteY7" fmla="*/ 828207 h 1744825"/>
                <a:gd name="connsiteX8" fmla="*/ 809546 w 7315199"/>
                <a:gd name="connsiteY8" fmla="*/ 0 h 1744825"/>
                <a:gd name="connsiteX0" fmla="*/ 809546 w 7315199"/>
                <a:gd name="connsiteY0" fmla="*/ 0 h 1744825"/>
                <a:gd name="connsiteX1" fmla="*/ 6505653 w 7315199"/>
                <a:gd name="connsiteY1" fmla="*/ 0 h 1744825"/>
                <a:gd name="connsiteX2" fmla="*/ 6830007 w 7315199"/>
                <a:gd name="connsiteY2" fmla="*/ 828207 h 1744825"/>
                <a:gd name="connsiteX3" fmla="*/ 7315199 w 7315199"/>
                <a:gd name="connsiteY3" fmla="*/ 1744825 h 1744825"/>
                <a:gd name="connsiteX4" fmla="*/ 7315199 w 7315199"/>
                <a:gd name="connsiteY4" fmla="*/ 1744825 h 1744825"/>
                <a:gd name="connsiteX5" fmla="*/ 0 w 7315199"/>
                <a:gd name="connsiteY5" fmla="*/ 1744825 h 1744825"/>
                <a:gd name="connsiteX6" fmla="*/ 0 w 7315199"/>
                <a:gd name="connsiteY6" fmla="*/ 1744825 h 1744825"/>
                <a:gd name="connsiteX7" fmla="*/ 410547 w 7315199"/>
                <a:gd name="connsiteY7" fmla="*/ 828207 h 1744825"/>
                <a:gd name="connsiteX8" fmla="*/ 809546 w 7315199"/>
                <a:gd name="connsiteY8" fmla="*/ 0 h 1744825"/>
                <a:gd name="connsiteX0" fmla="*/ 809546 w 7315199"/>
                <a:gd name="connsiteY0" fmla="*/ 0 h 1744825"/>
                <a:gd name="connsiteX1" fmla="*/ 6505653 w 7315199"/>
                <a:gd name="connsiteY1" fmla="*/ 0 h 1744825"/>
                <a:gd name="connsiteX2" fmla="*/ 6904652 w 7315199"/>
                <a:gd name="connsiteY2" fmla="*/ 828207 h 1744825"/>
                <a:gd name="connsiteX3" fmla="*/ 7315199 w 7315199"/>
                <a:gd name="connsiteY3" fmla="*/ 1744825 h 1744825"/>
                <a:gd name="connsiteX4" fmla="*/ 7315199 w 7315199"/>
                <a:gd name="connsiteY4" fmla="*/ 1744825 h 1744825"/>
                <a:gd name="connsiteX5" fmla="*/ 0 w 7315199"/>
                <a:gd name="connsiteY5" fmla="*/ 1744825 h 1744825"/>
                <a:gd name="connsiteX6" fmla="*/ 0 w 7315199"/>
                <a:gd name="connsiteY6" fmla="*/ 1744825 h 1744825"/>
                <a:gd name="connsiteX7" fmla="*/ 410547 w 7315199"/>
                <a:gd name="connsiteY7" fmla="*/ 828207 h 1744825"/>
                <a:gd name="connsiteX8" fmla="*/ 809546 w 7315199"/>
                <a:gd name="connsiteY8" fmla="*/ 0 h 1744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315199" h="1744825">
                  <a:moveTo>
                    <a:pt x="809546" y="0"/>
                  </a:moveTo>
                  <a:lnTo>
                    <a:pt x="6505653" y="0"/>
                  </a:lnTo>
                  <a:lnTo>
                    <a:pt x="6904652" y="828207"/>
                  </a:lnTo>
                  <a:lnTo>
                    <a:pt x="7315199" y="1744825"/>
                  </a:lnTo>
                  <a:lnTo>
                    <a:pt x="7315199" y="1744825"/>
                  </a:lnTo>
                  <a:lnTo>
                    <a:pt x="0" y="1744825"/>
                  </a:lnTo>
                  <a:lnTo>
                    <a:pt x="0" y="1744825"/>
                  </a:lnTo>
                  <a:lnTo>
                    <a:pt x="410547" y="828207"/>
                  </a:lnTo>
                  <a:lnTo>
                    <a:pt x="809546" y="0"/>
                  </a:lnTo>
                  <a:close/>
                </a:path>
              </a:pathLst>
            </a:custGeom>
            <a:solidFill>
              <a:srgbClr val="D53627">
                <a:alpha val="50196"/>
              </a:srgb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3200" b="1" dirty="0"/>
                <a:t>Juridisk ansvar</a:t>
              </a:r>
            </a:p>
          </p:txBody>
        </p:sp>
        <p:sp>
          <p:nvSpPr>
            <p:cNvPr id="8" name="Rektangel: øverste hjørner afklippet 2">
              <a:extLst>
                <a:ext uri="{FF2B5EF4-FFF2-40B4-BE49-F238E27FC236}">
                  <a16:creationId xmlns:a16="http://schemas.microsoft.com/office/drawing/2014/main" id="{6BF7E578-D2B1-4CDE-63E9-1CC075BEFC7F}"/>
                </a:ext>
              </a:extLst>
            </p:cNvPr>
            <p:cNvSpPr/>
            <p:nvPr/>
          </p:nvSpPr>
          <p:spPr>
            <a:xfrm>
              <a:off x="2506980" y="3106315"/>
              <a:ext cx="4335780" cy="1744825"/>
            </a:xfrm>
            <a:custGeom>
              <a:avLst/>
              <a:gdLst>
                <a:gd name="connsiteX0" fmla="*/ 809546 w 7315199"/>
                <a:gd name="connsiteY0" fmla="*/ 0 h 1744825"/>
                <a:gd name="connsiteX1" fmla="*/ 6505653 w 7315199"/>
                <a:gd name="connsiteY1" fmla="*/ 0 h 1744825"/>
                <a:gd name="connsiteX2" fmla="*/ 7315199 w 7315199"/>
                <a:gd name="connsiteY2" fmla="*/ 809546 h 1744825"/>
                <a:gd name="connsiteX3" fmla="*/ 7315199 w 7315199"/>
                <a:gd name="connsiteY3" fmla="*/ 1744825 h 1744825"/>
                <a:gd name="connsiteX4" fmla="*/ 7315199 w 7315199"/>
                <a:gd name="connsiteY4" fmla="*/ 1744825 h 1744825"/>
                <a:gd name="connsiteX5" fmla="*/ 0 w 7315199"/>
                <a:gd name="connsiteY5" fmla="*/ 1744825 h 1744825"/>
                <a:gd name="connsiteX6" fmla="*/ 0 w 7315199"/>
                <a:gd name="connsiteY6" fmla="*/ 1744825 h 1744825"/>
                <a:gd name="connsiteX7" fmla="*/ 0 w 7315199"/>
                <a:gd name="connsiteY7" fmla="*/ 809546 h 1744825"/>
                <a:gd name="connsiteX8" fmla="*/ 809546 w 7315199"/>
                <a:gd name="connsiteY8" fmla="*/ 0 h 1744825"/>
                <a:gd name="connsiteX0" fmla="*/ 809546 w 7315199"/>
                <a:gd name="connsiteY0" fmla="*/ 0 h 1744825"/>
                <a:gd name="connsiteX1" fmla="*/ 6505653 w 7315199"/>
                <a:gd name="connsiteY1" fmla="*/ 0 h 1744825"/>
                <a:gd name="connsiteX2" fmla="*/ 6979297 w 7315199"/>
                <a:gd name="connsiteY2" fmla="*/ 809546 h 1744825"/>
                <a:gd name="connsiteX3" fmla="*/ 7315199 w 7315199"/>
                <a:gd name="connsiteY3" fmla="*/ 1744825 h 1744825"/>
                <a:gd name="connsiteX4" fmla="*/ 7315199 w 7315199"/>
                <a:gd name="connsiteY4" fmla="*/ 1744825 h 1744825"/>
                <a:gd name="connsiteX5" fmla="*/ 0 w 7315199"/>
                <a:gd name="connsiteY5" fmla="*/ 1744825 h 1744825"/>
                <a:gd name="connsiteX6" fmla="*/ 0 w 7315199"/>
                <a:gd name="connsiteY6" fmla="*/ 1744825 h 1744825"/>
                <a:gd name="connsiteX7" fmla="*/ 0 w 7315199"/>
                <a:gd name="connsiteY7" fmla="*/ 809546 h 1744825"/>
                <a:gd name="connsiteX8" fmla="*/ 809546 w 7315199"/>
                <a:gd name="connsiteY8" fmla="*/ 0 h 1744825"/>
                <a:gd name="connsiteX0" fmla="*/ 809546 w 7315199"/>
                <a:gd name="connsiteY0" fmla="*/ 0 h 1744825"/>
                <a:gd name="connsiteX1" fmla="*/ 6505653 w 7315199"/>
                <a:gd name="connsiteY1" fmla="*/ 0 h 1744825"/>
                <a:gd name="connsiteX2" fmla="*/ 6979297 w 7315199"/>
                <a:gd name="connsiteY2" fmla="*/ 809546 h 1744825"/>
                <a:gd name="connsiteX3" fmla="*/ 7315199 w 7315199"/>
                <a:gd name="connsiteY3" fmla="*/ 1744825 h 1744825"/>
                <a:gd name="connsiteX4" fmla="*/ 7315199 w 7315199"/>
                <a:gd name="connsiteY4" fmla="*/ 1744825 h 1744825"/>
                <a:gd name="connsiteX5" fmla="*/ 0 w 7315199"/>
                <a:gd name="connsiteY5" fmla="*/ 1744825 h 1744825"/>
                <a:gd name="connsiteX6" fmla="*/ 0 w 7315199"/>
                <a:gd name="connsiteY6" fmla="*/ 1744825 h 1744825"/>
                <a:gd name="connsiteX7" fmla="*/ 410547 w 7315199"/>
                <a:gd name="connsiteY7" fmla="*/ 828207 h 1744825"/>
                <a:gd name="connsiteX8" fmla="*/ 809546 w 7315199"/>
                <a:gd name="connsiteY8" fmla="*/ 0 h 1744825"/>
                <a:gd name="connsiteX0" fmla="*/ 809546 w 7315199"/>
                <a:gd name="connsiteY0" fmla="*/ 0 h 1744825"/>
                <a:gd name="connsiteX1" fmla="*/ 6505653 w 7315199"/>
                <a:gd name="connsiteY1" fmla="*/ 0 h 1744825"/>
                <a:gd name="connsiteX2" fmla="*/ 6830007 w 7315199"/>
                <a:gd name="connsiteY2" fmla="*/ 828207 h 1744825"/>
                <a:gd name="connsiteX3" fmla="*/ 7315199 w 7315199"/>
                <a:gd name="connsiteY3" fmla="*/ 1744825 h 1744825"/>
                <a:gd name="connsiteX4" fmla="*/ 7315199 w 7315199"/>
                <a:gd name="connsiteY4" fmla="*/ 1744825 h 1744825"/>
                <a:gd name="connsiteX5" fmla="*/ 0 w 7315199"/>
                <a:gd name="connsiteY5" fmla="*/ 1744825 h 1744825"/>
                <a:gd name="connsiteX6" fmla="*/ 0 w 7315199"/>
                <a:gd name="connsiteY6" fmla="*/ 1744825 h 1744825"/>
                <a:gd name="connsiteX7" fmla="*/ 410547 w 7315199"/>
                <a:gd name="connsiteY7" fmla="*/ 828207 h 1744825"/>
                <a:gd name="connsiteX8" fmla="*/ 809546 w 7315199"/>
                <a:gd name="connsiteY8" fmla="*/ 0 h 1744825"/>
                <a:gd name="connsiteX0" fmla="*/ 809546 w 7315199"/>
                <a:gd name="connsiteY0" fmla="*/ 0 h 1744825"/>
                <a:gd name="connsiteX1" fmla="*/ 6505653 w 7315199"/>
                <a:gd name="connsiteY1" fmla="*/ 0 h 1744825"/>
                <a:gd name="connsiteX2" fmla="*/ 6904652 w 7315199"/>
                <a:gd name="connsiteY2" fmla="*/ 828207 h 1744825"/>
                <a:gd name="connsiteX3" fmla="*/ 7315199 w 7315199"/>
                <a:gd name="connsiteY3" fmla="*/ 1744825 h 1744825"/>
                <a:gd name="connsiteX4" fmla="*/ 7315199 w 7315199"/>
                <a:gd name="connsiteY4" fmla="*/ 1744825 h 1744825"/>
                <a:gd name="connsiteX5" fmla="*/ 0 w 7315199"/>
                <a:gd name="connsiteY5" fmla="*/ 1744825 h 1744825"/>
                <a:gd name="connsiteX6" fmla="*/ 0 w 7315199"/>
                <a:gd name="connsiteY6" fmla="*/ 1744825 h 1744825"/>
                <a:gd name="connsiteX7" fmla="*/ 410547 w 7315199"/>
                <a:gd name="connsiteY7" fmla="*/ 828207 h 1744825"/>
                <a:gd name="connsiteX8" fmla="*/ 809546 w 7315199"/>
                <a:gd name="connsiteY8" fmla="*/ 0 h 1744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315199" h="1744825">
                  <a:moveTo>
                    <a:pt x="809546" y="0"/>
                  </a:moveTo>
                  <a:lnTo>
                    <a:pt x="6505653" y="0"/>
                  </a:lnTo>
                  <a:lnTo>
                    <a:pt x="6904652" y="828207"/>
                  </a:lnTo>
                  <a:lnTo>
                    <a:pt x="7315199" y="1744825"/>
                  </a:lnTo>
                  <a:lnTo>
                    <a:pt x="7315199" y="1744825"/>
                  </a:lnTo>
                  <a:lnTo>
                    <a:pt x="0" y="1744825"/>
                  </a:lnTo>
                  <a:lnTo>
                    <a:pt x="0" y="1744825"/>
                  </a:lnTo>
                  <a:lnTo>
                    <a:pt x="410547" y="828207"/>
                  </a:lnTo>
                  <a:lnTo>
                    <a:pt x="809546" y="0"/>
                  </a:lnTo>
                  <a:close/>
                </a:path>
              </a:pathLst>
            </a:custGeom>
            <a:solidFill>
              <a:srgbClr val="F7942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3200" b="1" dirty="0"/>
                <a:t>Etisk ansvar</a:t>
              </a:r>
            </a:p>
          </p:txBody>
        </p:sp>
        <p:sp>
          <p:nvSpPr>
            <p:cNvPr id="9" name="Rektangel: øverste hjørner afklippet 2">
              <a:extLst>
                <a:ext uri="{FF2B5EF4-FFF2-40B4-BE49-F238E27FC236}">
                  <a16:creationId xmlns:a16="http://schemas.microsoft.com/office/drawing/2014/main" id="{E82BE39F-18C3-DD9C-7478-FA4770F71B55}"/>
                </a:ext>
              </a:extLst>
            </p:cNvPr>
            <p:cNvSpPr/>
            <p:nvPr/>
          </p:nvSpPr>
          <p:spPr>
            <a:xfrm>
              <a:off x="3002280" y="1273705"/>
              <a:ext cx="3360420" cy="1744825"/>
            </a:xfrm>
            <a:custGeom>
              <a:avLst/>
              <a:gdLst>
                <a:gd name="connsiteX0" fmla="*/ 809546 w 7315199"/>
                <a:gd name="connsiteY0" fmla="*/ 0 h 1744825"/>
                <a:gd name="connsiteX1" fmla="*/ 6505653 w 7315199"/>
                <a:gd name="connsiteY1" fmla="*/ 0 h 1744825"/>
                <a:gd name="connsiteX2" fmla="*/ 7315199 w 7315199"/>
                <a:gd name="connsiteY2" fmla="*/ 809546 h 1744825"/>
                <a:gd name="connsiteX3" fmla="*/ 7315199 w 7315199"/>
                <a:gd name="connsiteY3" fmla="*/ 1744825 h 1744825"/>
                <a:gd name="connsiteX4" fmla="*/ 7315199 w 7315199"/>
                <a:gd name="connsiteY4" fmla="*/ 1744825 h 1744825"/>
                <a:gd name="connsiteX5" fmla="*/ 0 w 7315199"/>
                <a:gd name="connsiteY5" fmla="*/ 1744825 h 1744825"/>
                <a:gd name="connsiteX6" fmla="*/ 0 w 7315199"/>
                <a:gd name="connsiteY6" fmla="*/ 1744825 h 1744825"/>
                <a:gd name="connsiteX7" fmla="*/ 0 w 7315199"/>
                <a:gd name="connsiteY7" fmla="*/ 809546 h 1744825"/>
                <a:gd name="connsiteX8" fmla="*/ 809546 w 7315199"/>
                <a:gd name="connsiteY8" fmla="*/ 0 h 1744825"/>
                <a:gd name="connsiteX0" fmla="*/ 809546 w 7315199"/>
                <a:gd name="connsiteY0" fmla="*/ 0 h 1744825"/>
                <a:gd name="connsiteX1" fmla="*/ 6505653 w 7315199"/>
                <a:gd name="connsiteY1" fmla="*/ 0 h 1744825"/>
                <a:gd name="connsiteX2" fmla="*/ 6979297 w 7315199"/>
                <a:gd name="connsiteY2" fmla="*/ 809546 h 1744825"/>
                <a:gd name="connsiteX3" fmla="*/ 7315199 w 7315199"/>
                <a:gd name="connsiteY3" fmla="*/ 1744825 h 1744825"/>
                <a:gd name="connsiteX4" fmla="*/ 7315199 w 7315199"/>
                <a:gd name="connsiteY4" fmla="*/ 1744825 h 1744825"/>
                <a:gd name="connsiteX5" fmla="*/ 0 w 7315199"/>
                <a:gd name="connsiteY5" fmla="*/ 1744825 h 1744825"/>
                <a:gd name="connsiteX6" fmla="*/ 0 w 7315199"/>
                <a:gd name="connsiteY6" fmla="*/ 1744825 h 1744825"/>
                <a:gd name="connsiteX7" fmla="*/ 0 w 7315199"/>
                <a:gd name="connsiteY7" fmla="*/ 809546 h 1744825"/>
                <a:gd name="connsiteX8" fmla="*/ 809546 w 7315199"/>
                <a:gd name="connsiteY8" fmla="*/ 0 h 1744825"/>
                <a:gd name="connsiteX0" fmla="*/ 809546 w 7315199"/>
                <a:gd name="connsiteY0" fmla="*/ 0 h 1744825"/>
                <a:gd name="connsiteX1" fmla="*/ 6505653 w 7315199"/>
                <a:gd name="connsiteY1" fmla="*/ 0 h 1744825"/>
                <a:gd name="connsiteX2" fmla="*/ 6979297 w 7315199"/>
                <a:gd name="connsiteY2" fmla="*/ 809546 h 1744825"/>
                <a:gd name="connsiteX3" fmla="*/ 7315199 w 7315199"/>
                <a:gd name="connsiteY3" fmla="*/ 1744825 h 1744825"/>
                <a:gd name="connsiteX4" fmla="*/ 7315199 w 7315199"/>
                <a:gd name="connsiteY4" fmla="*/ 1744825 h 1744825"/>
                <a:gd name="connsiteX5" fmla="*/ 0 w 7315199"/>
                <a:gd name="connsiteY5" fmla="*/ 1744825 h 1744825"/>
                <a:gd name="connsiteX6" fmla="*/ 0 w 7315199"/>
                <a:gd name="connsiteY6" fmla="*/ 1744825 h 1744825"/>
                <a:gd name="connsiteX7" fmla="*/ 410547 w 7315199"/>
                <a:gd name="connsiteY7" fmla="*/ 828207 h 1744825"/>
                <a:gd name="connsiteX8" fmla="*/ 809546 w 7315199"/>
                <a:gd name="connsiteY8" fmla="*/ 0 h 1744825"/>
                <a:gd name="connsiteX0" fmla="*/ 809546 w 7315199"/>
                <a:gd name="connsiteY0" fmla="*/ 0 h 1744825"/>
                <a:gd name="connsiteX1" fmla="*/ 6505653 w 7315199"/>
                <a:gd name="connsiteY1" fmla="*/ 0 h 1744825"/>
                <a:gd name="connsiteX2" fmla="*/ 6830007 w 7315199"/>
                <a:gd name="connsiteY2" fmla="*/ 828207 h 1744825"/>
                <a:gd name="connsiteX3" fmla="*/ 7315199 w 7315199"/>
                <a:gd name="connsiteY3" fmla="*/ 1744825 h 1744825"/>
                <a:gd name="connsiteX4" fmla="*/ 7315199 w 7315199"/>
                <a:gd name="connsiteY4" fmla="*/ 1744825 h 1744825"/>
                <a:gd name="connsiteX5" fmla="*/ 0 w 7315199"/>
                <a:gd name="connsiteY5" fmla="*/ 1744825 h 1744825"/>
                <a:gd name="connsiteX6" fmla="*/ 0 w 7315199"/>
                <a:gd name="connsiteY6" fmla="*/ 1744825 h 1744825"/>
                <a:gd name="connsiteX7" fmla="*/ 410547 w 7315199"/>
                <a:gd name="connsiteY7" fmla="*/ 828207 h 1744825"/>
                <a:gd name="connsiteX8" fmla="*/ 809546 w 7315199"/>
                <a:gd name="connsiteY8" fmla="*/ 0 h 1744825"/>
                <a:gd name="connsiteX0" fmla="*/ 809546 w 7315199"/>
                <a:gd name="connsiteY0" fmla="*/ 0 h 1744825"/>
                <a:gd name="connsiteX1" fmla="*/ 6505653 w 7315199"/>
                <a:gd name="connsiteY1" fmla="*/ 0 h 1744825"/>
                <a:gd name="connsiteX2" fmla="*/ 6904652 w 7315199"/>
                <a:gd name="connsiteY2" fmla="*/ 828207 h 1744825"/>
                <a:gd name="connsiteX3" fmla="*/ 7315199 w 7315199"/>
                <a:gd name="connsiteY3" fmla="*/ 1744825 h 1744825"/>
                <a:gd name="connsiteX4" fmla="*/ 7315199 w 7315199"/>
                <a:gd name="connsiteY4" fmla="*/ 1744825 h 1744825"/>
                <a:gd name="connsiteX5" fmla="*/ 0 w 7315199"/>
                <a:gd name="connsiteY5" fmla="*/ 1744825 h 1744825"/>
                <a:gd name="connsiteX6" fmla="*/ 0 w 7315199"/>
                <a:gd name="connsiteY6" fmla="*/ 1744825 h 1744825"/>
                <a:gd name="connsiteX7" fmla="*/ 410547 w 7315199"/>
                <a:gd name="connsiteY7" fmla="*/ 828207 h 1744825"/>
                <a:gd name="connsiteX8" fmla="*/ 809546 w 7315199"/>
                <a:gd name="connsiteY8" fmla="*/ 0 h 1744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315199" h="1744825">
                  <a:moveTo>
                    <a:pt x="809546" y="0"/>
                  </a:moveTo>
                  <a:lnTo>
                    <a:pt x="6505653" y="0"/>
                  </a:lnTo>
                  <a:lnTo>
                    <a:pt x="6904652" y="828207"/>
                  </a:lnTo>
                  <a:lnTo>
                    <a:pt x="7315199" y="1744825"/>
                  </a:lnTo>
                  <a:lnTo>
                    <a:pt x="7315199" y="1744825"/>
                  </a:lnTo>
                  <a:lnTo>
                    <a:pt x="0" y="1744825"/>
                  </a:lnTo>
                  <a:lnTo>
                    <a:pt x="0" y="1744825"/>
                  </a:lnTo>
                  <a:lnTo>
                    <a:pt x="410547" y="828207"/>
                  </a:lnTo>
                  <a:lnTo>
                    <a:pt x="809546" y="0"/>
                  </a:lnTo>
                  <a:close/>
                </a:path>
              </a:pathLst>
            </a:custGeom>
            <a:solidFill>
              <a:srgbClr val="ABBD38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3200" b="1" dirty="0"/>
                <a:t>Filantropisk</a:t>
              </a:r>
            </a:p>
            <a:p>
              <a:pPr algn="ctr"/>
              <a:r>
                <a:rPr lang="da-DK" sz="3200" b="1" dirty="0"/>
                <a:t>ansvar</a:t>
              </a:r>
            </a:p>
          </p:txBody>
        </p:sp>
      </p:grpSp>
      <p:sp>
        <p:nvSpPr>
          <p:cNvPr id="3" name="Rektangel 2">
            <a:extLst>
              <a:ext uri="{FF2B5EF4-FFF2-40B4-BE49-F238E27FC236}">
                <a16:creationId xmlns:a16="http://schemas.microsoft.com/office/drawing/2014/main" id="{F29966A0-1B79-0849-0B8C-4A554432ACE7}"/>
              </a:ext>
            </a:extLst>
          </p:cNvPr>
          <p:cNvSpPr/>
          <p:nvPr/>
        </p:nvSpPr>
        <p:spPr>
          <a:xfrm>
            <a:off x="9680290" y="947024"/>
            <a:ext cx="6354367" cy="3570511"/>
          </a:xfrm>
          <a:prstGeom prst="rect">
            <a:avLst/>
          </a:prstGeom>
        </p:spPr>
        <p:txBody>
          <a:bodyPr wrap="square" lIns="122222" tIns="61110" rIns="122222" bIns="61110">
            <a:spAutoFit/>
          </a:bodyPr>
          <a:lstStyle/>
          <a:p>
            <a:r>
              <a:rPr lang="da-DK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CSR-pyramiden</a:t>
            </a:r>
            <a:endParaRPr lang="da-DK" sz="40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571500" indent="-5715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da-DK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Offentliggjort i 1991</a:t>
            </a:r>
          </a:p>
          <a:p>
            <a:pPr marL="571500" indent="-5715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da-DK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Diskussion omkring</a:t>
            </a:r>
          </a:p>
          <a:p>
            <a:pPr marL="1182609" lvl="1" indent="-5715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da-DK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Formål for virksomhed</a:t>
            </a:r>
          </a:p>
          <a:p>
            <a:pPr marL="1793717" lvl="2" indent="-5715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da-DK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Tjene penge</a:t>
            </a:r>
          </a:p>
        </p:txBody>
      </p:sp>
    </p:spTree>
    <p:extLst>
      <p:ext uri="{BB962C8B-B14F-4D97-AF65-F5344CB8AC3E}">
        <p14:creationId xmlns:p14="http://schemas.microsoft.com/office/powerpoint/2010/main" val="1463287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294"/>
    </mc:Choice>
    <mc:Fallback xmlns="">
      <p:transition spd="slow" advTm="15294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-5543" y="2350892"/>
            <a:ext cx="16255999" cy="4432285"/>
          </a:xfrm>
          <a:prstGeom prst="rect">
            <a:avLst/>
          </a:prstGeom>
        </p:spPr>
        <p:txBody>
          <a:bodyPr wrap="square" lIns="122222" tIns="61110" rIns="122222" bIns="61110">
            <a:spAutoFit/>
          </a:bodyPr>
          <a:lstStyle/>
          <a:p>
            <a:pPr algn="ctr"/>
            <a:r>
              <a:rPr lang="da-DK" sz="4800" b="1" dirty="0">
                <a:solidFill>
                  <a:srgbClr val="45210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a-DK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Mere om </a:t>
            </a:r>
            <a:r>
              <a:rPr lang="da-DK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emnet </a:t>
            </a:r>
            <a:r>
              <a:rPr lang="da-DK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på: </a:t>
            </a:r>
          </a:p>
          <a:p>
            <a:pPr algn="ctr"/>
            <a:endParaRPr lang="da-DK" sz="7200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endParaRPr lang="da-DK" sz="48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endParaRPr lang="da-DK" sz="40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r>
              <a:rPr lang="da-DK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www.</a:t>
            </a:r>
            <a:r>
              <a:rPr lang="da-DK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ForklarMigLige</a:t>
            </a:r>
            <a:r>
              <a:rPr lang="da-DK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.dk</a:t>
            </a:r>
          </a:p>
        </p:txBody>
      </p:sp>
      <p:pic>
        <p:nvPicPr>
          <p:cNvPr id="2" name="Billed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0006" y="3417742"/>
            <a:ext cx="10058400" cy="2095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878701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9133</TotalTime>
  <Words>138</Words>
  <Application>Microsoft Office PowerPoint</Application>
  <PresentationFormat>Brugerdefineret</PresentationFormat>
  <Paragraphs>27</Paragraphs>
  <Slides>3</Slides>
  <Notes>2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9" baseType="lpstr">
      <vt:lpstr>Aharoni</vt:lpstr>
      <vt:lpstr>Arial</vt:lpstr>
      <vt:lpstr>Arial Black</vt:lpstr>
      <vt:lpstr>Calibri</vt:lpstr>
      <vt:lpstr>Myriad Web Pro</vt:lpstr>
      <vt:lpstr>Kontortema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MonsterCreative</dc:creator>
  <cp:lastModifiedBy>Kirsten Wissing Gramkow</cp:lastModifiedBy>
  <cp:revision>544</cp:revision>
  <cp:lastPrinted>2025-01-24T13:37:41Z</cp:lastPrinted>
  <dcterms:created xsi:type="dcterms:W3CDTF">2012-01-17T11:58:12Z</dcterms:created>
  <dcterms:modified xsi:type="dcterms:W3CDTF">2025-09-09T11:28:42Z</dcterms:modified>
</cp:coreProperties>
</file>