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17" r:id="rId2"/>
    <p:sldId id="449" r:id="rId3"/>
    <p:sldId id="448" r:id="rId4"/>
  </p:sldIdLst>
  <p:sldSz cx="16256000" cy="9145588"/>
  <p:notesSz cx="6858000" cy="9144000"/>
  <p:defaultTextStyle>
    <a:defPPr>
      <a:defRPr lang="da-DK"/>
    </a:defPPr>
    <a:lvl1pPr marL="0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11109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22217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33326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44435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55544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66652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77761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88870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37">
          <p15:clr>
            <a:srgbClr val="A4A3A4"/>
          </p15:clr>
        </p15:guide>
        <p15:guide id="2" pos="259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77933C"/>
    <a:srgbClr val="3C7E9E"/>
    <a:srgbClr val="E98409"/>
    <a:srgbClr val="E28100"/>
    <a:srgbClr val="D53627"/>
    <a:srgbClr val="3E7F9F"/>
    <a:srgbClr val="F79421"/>
    <a:srgbClr val="FFBB11"/>
    <a:srgbClr val="D99F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92588" autoAdjust="0"/>
  </p:normalViewPr>
  <p:slideViewPr>
    <p:cSldViewPr snapToGrid="0">
      <p:cViewPr varScale="1">
        <p:scale>
          <a:sx n="57" d="100"/>
          <a:sy n="57" d="100"/>
        </p:scale>
        <p:origin x="854" y="48"/>
      </p:cViewPr>
      <p:guideLst>
        <p:guide orient="horz" pos="3137"/>
        <p:guide pos="259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2988" y="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82C509-0597-42CB-8842-4C01EFBABB3C}" type="doc">
      <dgm:prSet loTypeId="urn:microsoft.com/office/officeart/2005/8/layout/pyramid1" loCatId="pyramid" qsTypeId="urn:microsoft.com/office/officeart/2005/8/quickstyle/simple2" qsCatId="simple" csTypeId="urn:microsoft.com/office/officeart/2005/8/colors/accent3_2" csCatId="accent3" phldr="1"/>
      <dgm:spPr/>
    </dgm:pt>
    <dgm:pt modelId="{13760240-E041-417D-9365-BFB4CB775720}">
      <dgm:prSet phldrT="[Tekst]" custT="1"/>
      <dgm:spPr/>
      <dgm:t>
        <a:bodyPr/>
        <a:lstStyle/>
        <a:p>
          <a:endParaRPr lang="da-DK" sz="1600" dirty="0">
            <a:solidFill>
              <a:schemeClr val="bg1"/>
            </a:solidFill>
          </a:endParaRPr>
        </a:p>
        <a:p>
          <a:r>
            <a:rPr lang="da-DK" sz="1600" dirty="0">
              <a:solidFill>
                <a:schemeClr val="bg1"/>
              </a:solidFill>
            </a:rPr>
            <a:t>Selv</a:t>
          </a:r>
        </a:p>
        <a:p>
          <a:r>
            <a:rPr lang="da-DK" sz="1600" dirty="0">
              <a:solidFill>
                <a:schemeClr val="bg1"/>
              </a:solidFill>
            </a:rPr>
            <a:t> realisering</a:t>
          </a:r>
        </a:p>
      </dgm:t>
    </dgm:pt>
    <dgm:pt modelId="{12061F13-5845-422F-90D1-E698FEFBB794}" type="parTrans" cxnId="{C0D90066-BBCD-4B9F-88EF-EAEBFF156F9D}">
      <dgm:prSet/>
      <dgm:spPr/>
      <dgm:t>
        <a:bodyPr/>
        <a:lstStyle/>
        <a:p>
          <a:endParaRPr lang="da-DK"/>
        </a:p>
      </dgm:t>
    </dgm:pt>
    <dgm:pt modelId="{E4B04E06-3ED3-4C78-8491-B4BC9FA86459}" type="sibTrans" cxnId="{C0D90066-BBCD-4B9F-88EF-EAEBFF156F9D}">
      <dgm:prSet/>
      <dgm:spPr/>
      <dgm:t>
        <a:bodyPr/>
        <a:lstStyle/>
        <a:p>
          <a:endParaRPr lang="da-DK"/>
        </a:p>
      </dgm:t>
    </dgm:pt>
    <dgm:pt modelId="{40C0B5BA-3CE6-4A6A-9C4A-3FB31FCD6248}">
      <dgm:prSet phldrT="[Tekst]"/>
      <dgm:spPr/>
      <dgm:t>
        <a:bodyPr/>
        <a:lstStyle/>
        <a:p>
          <a:r>
            <a:rPr lang="da-DK" dirty="0">
              <a:solidFill>
                <a:schemeClr val="bg1"/>
              </a:solidFill>
            </a:rPr>
            <a:t>Ego</a:t>
          </a:r>
        </a:p>
        <a:p>
          <a:r>
            <a:rPr lang="da-DK" dirty="0">
              <a:solidFill>
                <a:schemeClr val="bg1"/>
              </a:solidFill>
            </a:rPr>
            <a:t> omdømme</a:t>
          </a:r>
        </a:p>
      </dgm:t>
    </dgm:pt>
    <dgm:pt modelId="{8E4809E4-843D-478B-97A2-24288C1A9357}" type="parTrans" cxnId="{6DB39D36-71CE-4C8F-8E8C-FA7D3A6DF04F}">
      <dgm:prSet/>
      <dgm:spPr/>
      <dgm:t>
        <a:bodyPr/>
        <a:lstStyle/>
        <a:p>
          <a:endParaRPr lang="da-DK"/>
        </a:p>
      </dgm:t>
    </dgm:pt>
    <dgm:pt modelId="{9FE8CB68-1905-40D3-9C35-5BF7AEEB399C}" type="sibTrans" cxnId="{6DB39D36-71CE-4C8F-8E8C-FA7D3A6DF04F}">
      <dgm:prSet/>
      <dgm:spPr/>
      <dgm:t>
        <a:bodyPr/>
        <a:lstStyle/>
        <a:p>
          <a:endParaRPr lang="da-DK"/>
        </a:p>
      </dgm:t>
    </dgm:pt>
    <dgm:pt modelId="{38FAD0EC-1CD2-45A5-8A6D-4FCB9C06F06A}">
      <dgm:prSet phldrT="[Tekst]"/>
      <dgm:spPr/>
      <dgm:t>
        <a:bodyPr/>
        <a:lstStyle/>
        <a:p>
          <a:r>
            <a:rPr lang="da-DK" dirty="0"/>
            <a:t>Social kontakt</a:t>
          </a:r>
        </a:p>
      </dgm:t>
    </dgm:pt>
    <dgm:pt modelId="{40EA4553-6F81-4DC9-9025-8B8B89586FCF}" type="parTrans" cxnId="{82D128F5-8D2B-4663-88F2-A91892152DBC}">
      <dgm:prSet/>
      <dgm:spPr/>
      <dgm:t>
        <a:bodyPr/>
        <a:lstStyle/>
        <a:p>
          <a:endParaRPr lang="da-DK"/>
        </a:p>
      </dgm:t>
    </dgm:pt>
    <dgm:pt modelId="{ABAF5787-973F-4031-8FE2-54E13B46A93D}" type="sibTrans" cxnId="{82D128F5-8D2B-4663-88F2-A91892152DBC}">
      <dgm:prSet/>
      <dgm:spPr/>
      <dgm:t>
        <a:bodyPr/>
        <a:lstStyle/>
        <a:p>
          <a:endParaRPr lang="da-DK"/>
        </a:p>
      </dgm:t>
    </dgm:pt>
    <dgm:pt modelId="{4AA0D7BB-9C43-40C4-985A-64428756D981}">
      <dgm:prSet phldrT="[Tekst]"/>
      <dgm:spPr/>
      <dgm:t>
        <a:bodyPr/>
        <a:lstStyle/>
        <a:p>
          <a:endParaRPr lang="da-DK" dirty="0"/>
        </a:p>
      </dgm:t>
    </dgm:pt>
    <dgm:pt modelId="{E48571B0-A2E0-49D0-A38D-B2BDA768B903}" type="parTrans" cxnId="{D5A7B1B9-5DE7-4049-A03A-0FFA1D177962}">
      <dgm:prSet/>
      <dgm:spPr/>
      <dgm:t>
        <a:bodyPr/>
        <a:lstStyle/>
        <a:p>
          <a:endParaRPr lang="da-DK"/>
        </a:p>
      </dgm:t>
    </dgm:pt>
    <dgm:pt modelId="{26C99B9A-FEF9-4D53-97BE-6E939552ABAB}" type="sibTrans" cxnId="{D5A7B1B9-5DE7-4049-A03A-0FFA1D177962}">
      <dgm:prSet/>
      <dgm:spPr/>
      <dgm:t>
        <a:bodyPr/>
        <a:lstStyle/>
        <a:p>
          <a:endParaRPr lang="da-DK"/>
        </a:p>
      </dgm:t>
    </dgm:pt>
    <dgm:pt modelId="{DBB07EC5-F2B4-4502-9009-31FB586E3401}">
      <dgm:prSet phldrT="[Tekst]"/>
      <dgm:spPr/>
      <dgm:t>
        <a:bodyPr/>
        <a:lstStyle/>
        <a:p>
          <a:endParaRPr lang="da-DK" dirty="0"/>
        </a:p>
      </dgm:t>
    </dgm:pt>
    <dgm:pt modelId="{B3C82CCA-B8FF-4CE4-BBF0-31AA4A349ACE}" type="parTrans" cxnId="{142F500D-055E-40A4-BF13-DD03258BFC3A}">
      <dgm:prSet/>
      <dgm:spPr/>
      <dgm:t>
        <a:bodyPr/>
        <a:lstStyle/>
        <a:p>
          <a:endParaRPr lang="da-DK"/>
        </a:p>
      </dgm:t>
    </dgm:pt>
    <dgm:pt modelId="{8F95802F-5232-4CCC-8439-CF3A717F4682}" type="sibTrans" cxnId="{142F500D-055E-40A4-BF13-DD03258BFC3A}">
      <dgm:prSet/>
      <dgm:spPr/>
      <dgm:t>
        <a:bodyPr/>
        <a:lstStyle/>
        <a:p>
          <a:endParaRPr lang="da-DK"/>
        </a:p>
      </dgm:t>
    </dgm:pt>
    <dgm:pt modelId="{6F7E11C1-59E5-4B32-9437-1B27469B7E3C}" type="pres">
      <dgm:prSet presAssocID="{7882C509-0597-42CB-8842-4C01EFBABB3C}" presName="Name0" presStyleCnt="0">
        <dgm:presLayoutVars>
          <dgm:dir/>
          <dgm:animLvl val="lvl"/>
          <dgm:resizeHandles val="exact"/>
        </dgm:presLayoutVars>
      </dgm:prSet>
      <dgm:spPr/>
    </dgm:pt>
    <dgm:pt modelId="{5DD745FD-0F0E-490E-960A-25F71CEA8CAB}" type="pres">
      <dgm:prSet presAssocID="{13760240-E041-417D-9365-BFB4CB775720}" presName="Name8" presStyleCnt="0"/>
      <dgm:spPr/>
    </dgm:pt>
    <dgm:pt modelId="{089A4B90-3554-4F97-911C-2D3E87E4B19B}" type="pres">
      <dgm:prSet presAssocID="{13760240-E041-417D-9365-BFB4CB775720}" presName="level" presStyleLbl="node1" presStyleIdx="0" presStyleCnt="5" custScaleY="157066">
        <dgm:presLayoutVars>
          <dgm:chMax val="1"/>
          <dgm:bulletEnabled val="1"/>
        </dgm:presLayoutVars>
      </dgm:prSet>
      <dgm:spPr/>
    </dgm:pt>
    <dgm:pt modelId="{99AD75E4-4DAD-4719-A0CE-F07A189511A9}" type="pres">
      <dgm:prSet presAssocID="{13760240-E041-417D-9365-BFB4CB775720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DB0E1910-0F87-4215-B19E-FDD145D245B2}" type="pres">
      <dgm:prSet presAssocID="{40C0B5BA-3CE6-4A6A-9C4A-3FB31FCD6248}" presName="Name8" presStyleCnt="0"/>
      <dgm:spPr/>
    </dgm:pt>
    <dgm:pt modelId="{7D12CF34-E3FE-4DAF-B59F-795734735EC7}" type="pres">
      <dgm:prSet presAssocID="{40C0B5BA-3CE6-4A6A-9C4A-3FB31FCD6248}" presName="level" presStyleLbl="node1" presStyleIdx="1" presStyleCnt="5" custScaleY="104656">
        <dgm:presLayoutVars>
          <dgm:chMax val="1"/>
          <dgm:bulletEnabled val="1"/>
        </dgm:presLayoutVars>
      </dgm:prSet>
      <dgm:spPr/>
    </dgm:pt>
    <dgm:pt modelId="{EC3926F2-CAD9-4A62-ADB0-03F6EEC53E5C}" type="pres">
      <dgm:prSet presAssocID="{40C0B5BA-3CE6-4A6A-9C4A-3FB31FCD6248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B76F4BE0-057D-4CDF-9967-4634D8410B3B}" type="pres">
      <dgm:prSet presAssocID="{38FAD0EC-1CD2-45A5-8A6D-4FCB9C06F06A}" presName="Name8" presStyleCnt="0"/>
      <dgm:spPr/>
    </dgm:pt>
    <dgm:pt modelId="{E56084B7-8EDE-47CC-B4BF-2D4740F226D6}" type="pres">
      <dgm:prSet presAssocID="{38FAD0EC-1CD2-45A5-8A6D-4FCB9C06F06A}" presName="level" presStyleLbl="node1" presStyleIdx="2" presStyleCnt="5" custScaleY="121102">
        <dgm:presLayoutVars>
          <dgm:chMax val="1"/>
          <dgm:bulletEnabled val="1"/>
        </dgm:presLayoutVars>
      </dgm:prSet>
      <dgm:spPr/>
    </dgm:pt>
    <dgm:pt modelId="{659E4C5C-6144-4A26-9806-550638EFA96D}" type="pres">
      <dgm:prSet presAssocID="{38FAD0EC-1CD2-45A5-8A6D-4FCB9C06F06A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CAB8A027-E063-439E-86AE-0D4F7F31EBE9}" type="pres">
      <dgm:prSet presAssocID="{4AA0D7BB-9C43-40C4-985A-64428756D981}" presName="Name8" presStyleCnt="0"/>
      <dgm:spPr/>
    </dgm:pt>
    <dgm:pt modelId="{27CFF5F9-DE70-40B9-A771-F5F652E7CDD9}" type="pres">
      <dgm:prSet presAssocID="{4AA0D7BB-9C43-40C4-985A-64428756D981}" presName="level" presStyleLbl="node1" presStyleIdx="3" presStyleCnt="5" custScaleY="123315">
        <dgm:presLayoutVars>
          <dgm:chMax val="1"/>
          <dgm:bulletEnabled val="1"/>
        </dgm:presLayoutVars>
      </dgm:prSet>
      <dgm:spPr/>
    </dgm:pt>
    <dgm:pt modelId="{70AAC452-7BC9-4B44-9364-5117C296E4C3}" type="pres">
      <dgm:prSet presAssocID="{4AA0D7BB-9C43-40C4-985A-64428756D981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6E32D728-B697-4AAA-9BE6-4CDFE2273C57}" type="pres">
      <dgm:prSet presAssocID="{DBB07EC5-F2B4-4502-9009-31FB586E3401}" presName="Name8" presStyleCnt="0"/>
      <dgm:spPr/>
    </dgm:pt>
    <dgm:pt modelId="{664DA94A-A691-4C88-A8A6-74AB1657E9B3}" type="pres">
      <dgm:prSet presAssocID="{DBB07EC5-F2B4-4502-9009-31FB586E3401}" presName="level" presStyleLbl="node1" presStyleIdx="4" presStyleCnt="5">
        <dgm:presLayoutVars>
          <dgm:chMax val="1"/>
          <dgm:bulletEnabled val="1"/>
        </dgm:presLayoutVars>
      </dgm:prSet>
      <dgm:spPr/>
    </dgm:pt>
    <dgm:pt modelId="{0A7A0A9C-ECDC-47E8-9498-73B410327A33}" type="pres">
      <dgm:prSet presAssocID="{DBB07EC5-F2B4-4502-9009-31FB586E3401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F3801E04-D8DE-4ABB-A3EC-6D0A0B7F141A}" type="presOf" srcId="{38FAD0EC-1CD2-45A5-8A6D-4FCB9C06F06A}" destId="{E56084B7-8EDE-47CC-B4BF-2D4740F226D6}" srcOrd="0" destOrd="0" presId="urn:microsoft.com/office/officeart/2005/8/layout/pyramid1"/>
    <dgm:cxn modelId="{142F500D-055E-40A4-BF13-DD03258BFC3A}" srcId="{7882C509-0597-42CB-8842-4C01EFBABB3C}" destId="{DBB07EC5-F2B4-4502-9009-31FB586E3401}" srcOrd="4" destOrd="0" parTransId="{B3C82CCA-B8FF-4CE4-BBF0-31AA4A349ACE}" sibTransId="{8F95802F-5232-4CCC-8439-CF3A717F4682}"/>
    <dgm:cxn modelId="{1B89EA24-72B3-4E0D-A194-52516D7D1F09}" type="presOf" srcId="{38FAD0EC-1CD2-45A5-8A6D-4FCB9C06F06A}" destId="{659E4C5C-6144-4A26-9806-550638EFA96D}" srcOrd="1" destOrd="0" presId="urn:microsoft.com/office/officeart/2005/8/layout/pyramid1"/>
    <dgm:cxn modelId="{6DB39D36-71CE-4C8F-8E8C-FA7D3A6DF04F}" srcId="{7882C509-0597-42CB-8842-4C01EFBABB3C}" destId="{40C0B5BA-3CE6-4A6A-9C4A-3FB31FCD6248}" srcOrd="1" destOrd="0" parTransId="{8E4809E4-843D-478B-97A2-24288C1A9357}" sibTransId="{9FE8CB68-1905-40D3-9C35-5BF7AEEB399C}"/>
    <dgm:cxn modelId="{CBF56140-699E-494C-A9A1-76636E91028D}" type="presOf" srcId="{13760240-E041-417D-9365-BFB4CB775720}" destId="{99AD75E4-4DAD-4719-A0CE-F07A189511A9}" srcOrd="1" destOrd="0" presId="urn:microsoft.com/office/officeart/2005/8/layout/pyramid1"/>
    <dgm:cxn modelId="{C0D90066-BBCD-4B9F-88EF-EAEBFF156F9D}" srcId="{7882C509-0597-42CB-8842-4C01EFBABB3C}" destId="{13760240-E041-417D-9365-BFB4CB775720}" srcOrd="0" destOrd="0" parTransId="{12061F13-5845-422F-90D1-E698FEFBB794}" sibTransId="{E4B04E06-3ED3-4C78-8491-B4BC9FA86459}"/>
    <dgm:cxn modelId="{FC878074-8C2E-4025-AA59-EECA84361094}" type="presOf" srcId="{4AA0D7BB-9C43-40C4-985A-64428756D981}" destId="{70AAC452-7BC9-4B44-9364-5117C296E4C3}" srcOrd="1" destOrd="0" presId="urn:microsoft.com/office/officeart/2005/8/layout/pyramid1"/>
    <dgm:cxn modelId="{19350777-0D5D-4F1C-94C0-889A87AF76A0}" type="presOf" srcId="{4AA0D7BB-9C43-40C4-985A-64428756D981}" destId="{27CFF5F9-DE70-40B9-A771-F5F652E7CDD9}" srcOrd="0" destOrd="0" presId="urn:microsoft.com/office/officeart/2005/8/layout/pyramid1"/>
    <dgm:cxn modelId="{E662D757-905C-4D59-A429-17F00F60DD53}" type="presOf" srcId="{DBB07EC5-F2B4-4502-9009-31FB586E3401}" destId="{0A7A0A9C-ECDC-47E8-9498-73B410327A33}" srcOrd="1" destOrd="0" presId="urn:microsoft.com/office/officeart/2005/8/layout/pyramid1"/>
    <dgm:cxn modelId="{02CA9FAB-3C30-476E-A811-9D6F905199FC}" type="presOf" srcId="{7882C509-0597-42CB-8842-4C01EFBABB3C}" destId="{6F7E11C1-59E5-4B32-9437-1B27469B7E3C}" srcOrd="0" destOrd="0" presId="urn:microsoft.com/office/officeart/2005/8/layout/pyramid1"/>
    <dgm:cxn modelId="{D5A7B1B9-5DE7-4049-A03A-0FFA1D177962}" srcId="{7882C509-0597-42CB-8842-4C01EFBABB3C}" destId="{4AA0D7BB-9C43-40C4-985A-64428756D981}" srcOrd="3" destOrd="0" parTransId="{E48571B0-A2E0-49D0-A38D-B2BDA768B903}" sibTransId="{26C99B9A-FEF9-4D53-97BE-6E939552ABAB}"/>
    <dgm:cxn modelId="{E78A35CD-9DAC-4A14-975C-42B9409E0660}" type="presOf" srcId="{DBB07EC5-F2B4-4502-9009-31FB586E3401}" destId="{664DA94A-A691-4C88-A8A6-74AB1657E9B3}" srcOrd="0" destOrd="0" presId="urn:microsoft.com/office/officeart/2005/8/layout/pyramid1"/>
    <dgm:cxn modelId="{6F6408D5-F391-4A65-B997-288622C810F3}" type="presOf" srcId="{13760240-E041-417D-9365-BFB4CB775720}" destId="{089A4B90-3554-4F97-911C-2D3E87E4B19B}" srcOrd="0" destOrd="0" presId="urn:microsoft.com/office/officeart/2005/8/layout/pyramid1"/>
    <dgm:cxn modelId="{FED8A8EA-90F7-4CD3-AFBC-F18410BDEA01}" type="presOf" srcId="{40C0B5BA-3CE6-4A6A-9C4A-3FB31FCD6248}" destId="{7D12CF34-E3FE-4DAF-B59F-795734735EC7}" srcOrd="0" destOrd="0" presId="urn:microsoft.com/office/officeart/2005/8/layout/pyramid1"/>
    <dgm:cxn modelId="{3BB947F3-DD6F-49E9-A66B-ECD7FFCDB553}" type="presOf" srcId="{40C0B5BA-3CE6-4A6A-9C4A-3FB31FCD6248}" destId="{EC3926F2-CAD9-4A62-ADB0-03F6EEC53E5C}" srcOrd="1" destOrd="0" presId="urn:microsoft.com/office/officeart/2005/8/layout/pyramid1"/>
    <dgm:cxn modelId="{82D128F5-8D2B-4663-88F2-A91892152DBC}" srcId="{7882C509-0597-42CB-8842-4C01EFBABB3C}" destId="{38FAD0EC-1CD2-45A5-8A6D-4FCB9C06F06A}" srcOrd="2" destOrd="0" parTransId="{40EA4553-6F81-4DC9-9025-8B8B89586FCF}" sibTransId="{ABAF5787-973F-4031-8FE2-54E13B46A93D}"/>
    <dgm:cxn modelId="{1579C743-FE88-4492-9F17-58171FE9430D}" type="presParOf" srcId="{6F7E11C1-59E5-4B32-9437-1B27469B7E3C}" destId="{5DD745FD-0F0E-490E-960A-25F71CEA8CAB}" srcOrd="0" destOrd="0" presId="urn:microsoft.com/office/officeart/2005/8/layout/pyramid1"/>
    <dgm:cxn modelId="{2B1E4462-BD23-4805-99FD-C0D611F2B7F3}" type="presParOf" srcId="{5DD745FD-0F0E-490E-960A-25F71CEA8CAB}" destId="{089A4B90-3554-4F97-911C-2D3E87E4B19B}" srcOrd="0" destOrd="0" presId="urn:microsoft.com/office/officeart/2005/8/layout/pyramid1"/>
    <dgm:cxn modelId="{185B346F-2500-4137-8646-997F450CFE60}" type="presParOf" srcId="{5DD745FD-0F0E-490E-960A-25F71CEA8CAB}" destId="{99AD75E4-4DAD-4719-A0CE-F07A189511A9}" srcOrd="1" destOrd="0" presId="urn:microsoft.com/office/officeart/2005/8/layout/pyramid1"/>
    <dgm:cxn modelId="{C7B43D48-40C7-4FF8-813D-88F0809BBCAD}" type="presParOf" srcId="{6F7E11C1-59E5-4B32-9437-1B27469B7E3C}" destId="{DB0E1910-0F87-4215-B19E-FDD145D245B2}" srcOrd="1" destOrd="0" presId="urn:microsoft.com/office/officeart/2005/8/layout/pyramid1"/>
    <dgm:cxn modelId="{55834BDC-4EE8-4F2E-8D3B-DEDFEE76D4F4}" type="presParOf" srcId="{DB0E1910-0F87-4215-B19E-FDD145D245B2}" destId="{7D12CF34-E3FE-4DAF-B59F-795734735EC7}" srcOrd="0" destOrd="0" presId="urn:microsoft.com/office/officeart/2005/8/layout/pyramid1"/>
    <dgm:cxn modelId="{3BAAB2B4-1501-483B-A936-42232F2B2755}" type="presParOf" srcId="{DB0E1910-0F87-4215-B19E-FDD145D245B2}" destId="{EC3926F2-CAD9-4A62-ADB0-03F6EEC53E5C}" srcOrd="1" destOrd="0" presId="urn:microsoft.com/office/officeart/2005/8/layout/pyramid1"/>
    <dgm:cxn modelId="{D0AB6253-3FF5-48B0-8DA1-D6330172FA6D}" type="presParOf" srcId="{6F7E11C1-59E5-4B32-9437-1B27469B7E3C}" destId="{B76F4BE0-057D-4CDF-9967-4634D8410B3B}" srcOrd="2" destOrd="0" presId="urn:microsoft.com/office/officeart/2005/8/layout/pyramid1"/>
    <dgm:cxn modelId="{02C41AE3-D8FA-4C7A-877A-9E8072D22818}" type="presParOf" srcId="{B76F4BE0-057D-4CDF-9967-4634D8410B3B}" destId="{E56084B7-8EDE-47CC-B4BF-2D4740F226D6}" srcOrd="0" destOrd="0" presId="urn:microsoft.com/office/officeart/2005/8/layout/pyramid1"/>
    <dgm:cxn modelId="{85707916-1656-4069-ABE1-060C6D686D8C}" type="presParOf" srcId="{B76F4BE0-057D-4CDF-9967-4634D8410B3B}" destId="{659E4C5C-6144-4A26-9806-550638EFA96D}" srcOrd="1" destOrd="0" presId="urn:microsoft.com/office/officeart/2005/8/layout/pyramid1"/>
    <dgm:cxn modelId="{A5174E07-CCFC-4E14-A59D-4CC7677C3223}" type="presParOf" srcId="{6F7E11C1-59E5-4B32-9437-1B27469B7E3C}" destId="{CAB8A027-E063-439E-86AE-0D4F7F31EBE9}" srcOrd="3" destOrd="0" presId="urn:microsoft.com/office/officeart/2005/8/layout/pyramid1"/>
    <dgm:cxn modelId="{208870FD-5A81-4976-82B5-E73D4C908D9B}" type="presParOf" srcId="{CAB8A027-E063-439E-86AE-0D4F7F31EBE9}" destId="{27CFF5F9-DE70-40B9-A771-F5F652E7CDD9}" srcOrd="0" destOrd="0" presId="urn:microsoft.com/office/officeart/2005/8/layout/pyramid1"/>
    <dgm:cxn modelId="{920433D1-DB3F-4E34-A501-3BE235C5158B}" type="presParOf" srcId="{CAB8A027-E063-439E-86AE-0D4F7F31EBE9}" destId="{70AAC452-7BC9-4B44-9364-5117C296E4C3}" srcOrd="1" destOrd="0" presId="urn:microsoft.com/office/officeart/2005/8/layout/pyramid1"/>
    <dgm:cxn modelId="{F60A054A-1B71-4E3D-9155-62143CB6EDAD}" type="presParOf" srcId="{6F7E11C1-59E5-4B32-9437-1B27469B7E3C}" destId="{6E32D728-B697-4AAA-9BE6-4CDFE2273C57}" srcOrd="4" destOrd="0" presId="urn:microsoft.com/office/officeart/2005/8/layout/pyramid1"/>
    <dgm:cxn modelId="{8A279B9B-D0B3-44D9-B947-3A4FBC43D850}" type="presParOf" srcId="{6E32D728-B697-4AAA-9BE6-4CDFE2273C57}" destId="{664DA94A-A691-4C88-A8A6-74AB1657E9B3}" srcOrd="0" destOrd="0" presId="urn:microsoft.com/office/officeart/2005/8/layout/pyramid1"/>
    <dgm:cxn modelId="{1CA6B7B1-AFF4-4456-A03B-8F856F4C900A}" type="presParOf" srcId="{6E32D728-B697-4AAA-9BE6-4CDFE2273C57}" destId="{0A7A0A9C-ECDC-47E8-9498-73B410327A33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9A4B90-3554-4F97-911C-2D3E87E4B19B}">
      <dsp:nvSpPr>
        <dsp:cNvPr id="0" name=""/>
        <dsp:cNvSpPr/>
      </dsp:nvSpPr>
      <dsp:spPr>
        <a:xfrm>
          <a:off x="3010522" y="0"/>
          <a:ext cx="2105896" cy="1887705"/>
        </a:xfrm>
        <a:prstGeom prst="trapezoid">
          <a:avLst>
            <a:gd name="adj" fmla="val 55779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1600" kern="1200" dirty="0">
            <a:solidFill>
              <a:schemeClr val="bg1"/>
            </a:solidFill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>
              <a:solidFill>
                <a:schemeClr val="bg1"/>
              </a:solidFill>
            </a:rPr>
            <a:t>Selv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>
              <a:solidFill>
                <a:schemeClr val="bg1"/>
              </a:solidFill>
            </a:rPr>
            <a:t> realisering</a:t>
          </a:r>
        </a:p>
      </dsp:txBody>
      <dsp:txXfrm>
        <a:off x="3010522" y="0"/>
        <a:ext cx="2105896" cy="1887705"/>
      </dsp:txXfrm>
    </dsp:sp>
    <dsp:sp modelId="{7D12CF34-E3FE-4DAF-B59F-795734735EC7}">
      <dsp:nvSpPr>
        <dsp:cNvPr id="0" name=""/>
        <dsp:cNvSpPr/>
      </dsp:nvSpPr>
      <dsp:spPr>
        <a:xfrm>
          <a:off x="2308923" y="1887705"/>
          <a:ext cx="3509095" cy="1257813"/>
        </a:xfrm>
        <a:prstGeom prst="trapezoid">
          <a:avLst>
            <a:gd name="adj" fmla="val 55779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3500" kern="1200" dirty="0">
              <a:solidFill>
                <a:schemeClr val="bg1"/>
              </a:solidFill>
            </a:rPr>
            <a:t>Ego</a:t>
          </a:r>
        </a:p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3500" kern="1200" dirty="0">
              <a:solidFill>
                <a:schemeClr val="bg1"/>
              </a:solidFill>
            </a:rPr>
            <a:t> omdømme</a:t>
          </a:r>
        </a:p>
      </dsp:txBody>
      <dsp:txXfrm>
        <a:off x="2923015" y="1887705"/>
        <a:ext cx="2280911" cy="1257813"/>
      </dsp:txXfrm>
    </dsp:sp>
    <dsp:sp modelId="{E56084B7-8EDE-47CC-B4BF-2D4740F226D6}">
      <dsp:nvSpPr>
        <dsp:cNvPr id="0" name=""/>
        <dsp:cNvSpPr/>
      </dsp:nvSpPr>
      <dsp:spPr>
        <a:xfrm>
          <a:off x="1497072" y="3145519"/>
          <a:ext cx="5132797" cy="1455470"/>
        </a:xfrm>
        <a:prstGeom prst="trapezoid">
          <a:avLst>
            <a:gd name="adj" fmla="val 55779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3500" kern="1200" dirty="0"/>
            <a:t>Social kontakt</a:t>
          </a:r>
        </a:p>
      </dsp:txBody>
      <dsp:txXfrm>
        <a:off x="2395311" y="3145519"/>
        <a:ext cx="3336318" cy="1455470"/>
      </dsp:txXfrm>
    </dsp:sp>
    <dsp:sp modelId="{27CFF5F9-DE70-40B9-A771-F5F652E7CDD9}">
      <dsp:nvSpPr>
        <dsp:cNvPr id="0" name=""/>
        <dsp:cNvSpPr/>
      </dsp:nvSpPr>
      <dsp:spPr>
        <a:xfrm>
          <a:off x="670386" y="4600990"/>
          <a:ext cx="6786169" cy="1482067"/>
        </a:xfrm>
        <a:prstGeom prst="trapezoid">
          <a:avLst>
            <a:gd name="adj" fmla="val 55779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3500" kern="1200" dirty="0"/>
        </a:p>
      </dsp:txBody>
      <dsp:txXfrm>
        <a:off x="1857965" y="4600990"/>
        <a:ext cx="4411010" cy="1482067"/>
      </dsp:txXfrm>
    </dsp:sp>
    <dsp:sp modelId="{664DA94A-A691-4C88-A8A6-74AB1657E9B3}">
      <dsp:nvSpPr>
        <dsp:cNvPr id="0" name=""/>
        <dsp:cNvSpPr/>
      </dsp:nvSpPr>
      <dsp:spPr>
        <a:xfrm>
          <a:off x="0" y="6083057"/>
          <a:ext cx="8126941" cy="1201855"/>
        </a:xfrm>
        <a:prstGeom prst="trapezoid">
          <a:avLst>
            <a:gd name="adj" fmla="val 55779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3500" kern="1200" dirty="0"/>
        </a:p>
      </dsp:txBody>
      <dsp:txXfrm>
        <a:off x="1422214" y="6083057"/>
        <a:ext cx="5282512" cy="12018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A407B2-1C2A-43DC-A65E-A52872FA80D1}" type="datetimeFigureOut">
              <a:rPr lang="da-DK" smtClean="0"/>
              <a:pPr/>
              <a:t>19-03-2024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443B30-BC28-40F6-A66E-220FC263391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621157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18C3F4-A074-4196-A767-42CE20A1999B}" type="datetimeFigureOut">
              <a:rPr lang="da-DK" smtClean="0"/>
              <a:pPr/>
              <a:t>19-03-2024</a:t>
            </a:fld>
            <a:endParaRPr lang="da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9AE0D4-395B-4AE0-A91B-1AB58555538A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4655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ln/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28907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9AE0D4-395B-4AE0-A91B-1AB58555538A}" type="slidenum">
              <a:rPr lang="da-DK" smtClean="0"/>
              <a:pPr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637719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DDCED-4F3B-47DD-A2B3-5F65674F1628}" type="slidenum">
              <a:rPr lang="da-DK" smtClean="0"/>
              <a:pPr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18936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.xml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11" Type="http://schemas.openxmlformats.org/officeDocument/2006/relationships/diagramColors" Target="../diagrams/colors1.xml"/><Relationship Id="rId5" Type="http://schemas.openxmlformats.org/officeDocument/2006/relationships/image" Target="../media/image4.jpeg"/><Relationship Id="rId10" Type="http://schemas.openxmlformats.org/officeDocument/2006/relationships/diagramQuickStyle" Target="../diagrams/quickStyle1.xml"/><Relationship Id="rId4" Type="http://schemas.openxmlformats.org/officeDocument/2006/relationships/image" Target="../media/image3.jpeg"/><Relationship Id="rId9" Type="http://schemas.openxmlformats.org/officeDocument/2006/relationships/diagramLayout" Target="../diagrams/layout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yramide 5 step">
    <p:bg>
      <p:bgPr>
        <a:solidFill>
          <a:srgbClr val="F7E8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boks 6"/>
          <p:cNvSpPr txBox="1"/>
          <p:nvPr userDrawn="1"/>
        </p:nvSpPr>
        <p:spPr>
          <a:xfrm>
            <a:off x="9377754" y="2237471"/>
            <a:ext cx="7327200" cy="699529"/>
          </a:xfrm>
          <a:prstGeom prst="rect">
            <a:avLst/>
          </a:prstGeom>
          <a:noFill/>
        </p:spPr>
        <p:txBody>
          <a:bodyPr wrap="square" lIns="122222" tIns="61110" rIns="122222" bIns="61110" rtlCol="0">
            <a:spAutoFit/>
          </a:bodyPr>
          <a:lstStyle/>
          <a:p>
            <a:r>
              <a:rPr lang="da-DK" sz="3700" dirty="0">
                <a:solidFill>
                  <a:srgbClr val="9BBB59"/>
                </a:solidFill>
                <a:latin typeface="Aharoni" pitchFamily="2" charset="-79"/>
                <a:cs typeface="Aharoni" pitchFamily="2" charset="-79"/>
              </a:rPr>
              <a:t>behovspyramide</a:t>
            </a:r>
          </a:p>
        </p:txBody>
      </p:sp>
      <p:pic>
        <p:nvPicPr>
          <p:cNvPr id="8" name="Picture 2" descr="http://www.catarina.dk/wp-content/uploads/2008/01/mad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1900" y="6726605"/>
            <a:ext cx="2287922" cy="1303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http://www.altomkost.dk/NR/rdonlyres/BE8F9097-3F51-445B-82A3-294FD10CDCA4/0/Citron_i_vandkanden.jp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88" t="324" r="4769" b="38837"/>
          <a:stretch/>
        </p:blipFill>
        <p:spPr bwMode="auto">
          <a:xfrm>
            <a:off x="9519822" y="6726611"/>
            <a:ext cx="1797134" cy="130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http://bestrong.dk/wp-content/uploads/women_sleeping1-200x100.jpg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86" r="12406"/>
          <a:stretch/>
        </p:blipFill>
        <p:spPr bwMode="auto">
          <a:xfrm>
            <a:off x="11316960" y="6726609"/>
            <a:ext cx="1938044" cy="12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http://www.mjk-h0.dk/evp_site/amagerbanenmodelfotos/5167111871model1Dragor1hus1Str.g.10127.7.2004_WEB.jpg"/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3" r="11746"/>
          <a:stretch/>
        </p:blipFill>
        <p:spPr bwMode="auto">
          <a:xfrm>
            <a:off x="13214242" y="6726610"/>
            <a:ext cx="1570499" cy="1270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2" descr="http://www.metrolic.com/wp-content/uploads/2010/08/sex.jpg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99" t="7138" r="16332" b="46183"/>
          <a:stretch/>
        </p:blipFill>
        <p:spPr bwMode="auto">
          <a:xfrm>
            <a:off x="14784745" y="6693763"/>
            <a:ext cx="1491362" cy="1336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Billede 18" descr="clipart.pn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5567715" y="1000583"/>
            <a:ext cx="1664185" cy="1981261"/>
          </a:xfrm>
          <a:prstGeom prst="rect">
            <a:avLst/>
          </a:prstGeom>
        </p:spPr>
      </p:pic>
      <p:sp>
        <p:nvSpPr>
          <p:cNvPr id="20" name="Tekstboks 19"/>
          <p:cNvSpPr txBox="1"/>
          <p:nvPr userDrawn="1"/>
        </p:nvSpPr>
        <p:spPr>
          <a:xfrm>
            <a:off x="9328522" y="1293264"/>
            <a:ext cx="5840262" cy="1111017"/>
          </a:xfrm>
          <a:prstGeom prst="rect">
            <a:avLst/>
          </a:prstGeom>
          <a:noFill/>
          <a:ln>
            <a:noFill/>
          </a:ln>
        </p:spPr>
        <p:txBody>
          <a:bodyPr wrap="square" lIns="122222" tIns="61110" rIns="122222" bIns="61110" rtlCol="0">
            <a:spAutoFit/>
          </a:bodyPr>
          <a:lstStyle/>
          <a:p>
            <a:pPr lvl="0"/>
            <a:r>
              <a:rPr lang="da-DK" sz="6400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MASLOW</a:t>
            </a:r>
            <a:endParaRPr lang="da-DK" sz="7200" dirty="0"/>
          </a:p>
        </p:txBody>
      </p:sp>
      <p:sp>
        <p:nvSpPr>
          <p:cNvPr id="22" name="Pladsholder til diagram 21"/>
          <p:cNvSpPr>
            <a:spLocks noGrp="1"/>
          </p:cNvSpPr>
          <p:nvPr>
            <p:ph type="chart" sz="quarter" idx="10"/>
          </p:nvPr>
        </p:nvSpPr>
        <p:spPr>
          <a:xfrm>
            <a:off x="10048214" y="3420467"/>
            <a:ext cx="4608689" cy="2652221"/>
          </a:xfrm>
        </p:spPr>
        <p:txBody>
          <a:bodyPr/>
          <a:lstStyle/>
          <a:p>
            <a:endParaRPr lang="da-DK"/>
          </a:p>
        </p:txBody>
      </p:sp>
      <p:graphicFrame>
        <p:nvGraphicFramePr>
          <p:cNvPr id="25" name="Diagram 24"/>
          <p:cNvGraphicFramePr/>
          <p:nvPr userDrawn="1"/>
        </p:nvGraphicFramePr>
        <p:xfrm>
          <a:off x="-3605433" y="1231044"/>
          <a:ext cx="10837333" cy="7284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4286968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5" grpId="0">
        <p:bldAsOne/>
      </p:bldGraphic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19-03-2024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02188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11785600" y="304855"/>
            <a:ext cx="3657600" cy="6503529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12803" y="304855"/>
            <a:ext cx="10701866" cy="6503529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19-03-2024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25336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19-03-2024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87069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84113" y="5876896"/>
            <a:ext cx="13817600" cy="181641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284113" y="3876293"/>
            <a:ext cx="13817600" cy="200059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1110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2221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3332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4443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5554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6665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7776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8887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19-03-2024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30617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12803" y="1778310"/>
            <a:ext cx="7179733" cy="503007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263470" y="1778310"/>
            <a:ext cx="7179733" cy="503007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19-03-2024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63421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2802" y="366248"/>
            <a:ext cx="14630400" cy="1524265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12801" y="2047177"/>
            <a:ext cx="7182556" cy="853164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1109" indent="0">
              <a:buNone/>
              <a:defRPr sz="2700" b="1"/>
            </a:lvl2pPr>
            <a:lvl3pPr marL="1222217" indent="0">
              <a:buNone/>
              <a:defRPr sz="2400" b="1"/>
            </a:lvl3pPr>
            <a:lvl4pPr marL="1833326" indent="0">
              <a:buNone/>
              <a:defRPr sz="2100" b="1"/>
            </a:lvl4pPr>
            <a:lvl5pPr marL="2444435" indent="0">
              <a:buNone/>
              <a:defRPr sz="2100" b="1"/>
            </a:lvl5pPr>
            <a:lvl6pPr marL="3055544" indent="0">
              <a:buNone/>
              <a:defRPr sz="2100" b="1"/>
            </a:lvl6pPr>
            <a:lvl7pPr marL="3666652" indent="0">
              <a:buNone/>
              <a:defRPr sz="2100" b="1"/>
            </a:lvl7pPr>
            <a:lvl8pPr marL="4277761" indent="0">
              <a:buNone/>
              <a:defRPr sz="2100" b="1"/>
            </a:lvl8pPr>
            <a:lvl9pPr marL="4888870" indent="0">
              <a:buNone/>
              <a:defRPr sz="21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12801" y="2900339"/>
            <a:ext cx="7182556" cy="526929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8257824" y="2047177"/>
            <a:ext cx="7185378" cy="853164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1109" indent="0">
              <a:buNone/>
              <a:defRPr sz="2700" b="1"/>
            </a:lvl2pPr>
            <a:lvl3pPr marL="1222217" indent="0">
              <a:buNone/>
              <a:defRPr sz="2400" b="1"/>
            </a:lvl3pPr>
            <a:lvl4pPr marL="1833326" indent="0">
              <a:buNone/>
              <a:defRPr sz="2100" b="1"/>
            </a:lvl4pPr>
            <a:lvl5pPr marL="2444435" indent="0">
              <a:buNone/>
              <a:defRPr sz="2100" b="1"/>
            </a:lvl5pPr>
            <a:lvl6pPr marL="3055544" indent="0">
              <a:buNone/>
              <a:defRPr sz="2100" b="1"/>
            </a:lvl6pPr>
            <a:lvl7pPr marL="3666652" indent="0">
              <a:buNone/>
              <a:defRPr sz="2100" b="1"/>
            </a:lvl7pPr>
            <a:lvl8pPr marL="4277761" indent="0">
              <a:buNone/>
              <a:defRPr sz="2100" b="1"/>
            </a:lvl8pPr>
            <a:lvl9pPr marL="4888870" indent="0">
              <a:buNone/>
              <a:defRPr sz="21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8257824" y="2900339"/>
            <a:ext cx="7185378" cy="526929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19-03-2024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3183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19-03-2024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3582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bg>
      <p:bgPr>
        <a:solidFill>
          <a:srgbClr val="FBF2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19-03-2024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1012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2806" y="364136"/>
            <a:ext cx="5348112" cy="154966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355647" y="364132"/>
            <a:ext cx="9087554" cy="7805505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12806" y="1913803"/>
            <a:ext cx="5348112" cy="6255836"/>
          </a:xfrm>
        </p:spPr>
        <p:txBody>
          <a:bodyPr/>
          <a:lstStyle>
            <a:lvl1pPr marL="0" indent="0">
              <a:buNone/>
              <a:defRPr sz="1900"/>
            </a:lvl1pPr>
            <a:lvl2pPr marL="611109" indent="0">
              <a:buNone/>
              <a:defRPr sz="1600"/>
            </a:lvl2pPr>
            <a:lvl3pPr marL="1222217" indent="0">
              <a:buNone/>
              <a:defRPr sz="1300"/>
            </a:lvl3pPr>
            <a:lvl4pPr marL="1833326" indent="0">
              <a:buNone/>
              <a:defRPr sz="1200"/>
            </a:lvl4pPr>
            <a:lvl5pPr marL="2444435" indent="0">
              <a:buNone/>
              <a:defRPr sz="1200"/>
            </a:lvl5pPr>
            <a:lvl6pPr marL="3055544" indent="0">
              <a:buNone/>
              <a:defRPr sz="1200"/>
            </a:lvl6pPr>
            <a:lvl7pPr marL="3666652" indent="0">
              <a:buNone/>
              <a:defRPr sz="1200"/>
            </a:lvl7pPr>
            <a:lvl8pPr marL="4277761" indent="0">
              <a:buNone/>
              <a:defRPr sz="1200"/>
            </a:lvl8pPr>
            <a:lvl9pPr marL="4888870" indent="0">
              <a:buNone/>
              <a:defRPr sz="12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19-03-2024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50360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86292" y="6401913"/>
            <a:ext cx="9753600" cy="755782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3186292" y="817177"/>
            <a:ext cx="9753600" cy="5487353"/>
          </a:xfrm>
        </p:spPr>
        <p:txBody>
          <a:bodyPr/>
          <a:lstStyle>
            <a:lvl1pPr marL="0" indent="0">
              <a:buNone/>
              <a:defRPr sz="4300"/>
            </a:lvl1pPr>
            <a:lvl2pPr marL="611109" indent="0">
              <a:buNone/>
              <a:defRPr sz="3700"/>
            </a:lvl2pPr>
            <a:lvl3pPr marL="1222217" indent="0">
              <a:buNone/>
              <a:defRPr sz="3200"/>
            </a:lvl3pPr>
            <a:lvl4pPr marL="1833326" indent="0">
              <a:buNone/>
              <a:defRPr sz="2700"/>
            </a:lvl4pPr>
            <a:lvl5pPr marL="2444435" indent="0">
              <a:buNone/>
              <a:defRPr sz="2700"/>
            </a:lvl5pPr>
            <a:lvl6pPr marL="3055544" indent="0">
              <a:buNone/>
              <a:defRPr sz="2700"/>
            </a:lvl6pPr>
            <a:lvl7pPr marL="3666652" indent="0">
              <a:buNone/>
              <a:defRPr sz="2700"/>
            </a:lvl7pPr>
            <a:lvl8pPr marL="4277761" indent="0">
              <a:buNone/>
              <a:defRPr sz="2700"/>
            </a:lvl8pPr>
            <a:lvl9pPr marL="4888870" indent="0">
              <a:buNone/>
              <a:defRPr sz="27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3186292" y="7157696"/>
            <a:ext cx="9753600" cy="1073334"/>
          </a:xfrm>
        </p:spPr>
        <p:txBody>
          <a:bodyPr/>
          <a:lstStyle>
            <a:lvl1pPr marL="0" indent="0">
              <a:buNone/>
              <a:defRPr sz="1900"/>
            </a:lvl1pPr>
            <a:lvl2pPr marL="611109" indent="0">
              <a:buNone/>
              <a:defRPr sz="1600"/>
            </a:lvl2pPr>
            <a:lvl3pPr marL="1222217" indent="0">
              <a:buNone/>
              <a:defRPr sz="1300"/>
            </a:lvl3pPr>
            <a:lvl4pPr marL="1833326" indent="0">
              <a:buNone/>
              <a:defRPr sz="1200"/>
            </a:lvl4pPr>
            <a:lvl5pPr marL="2444435" indent="0">
              <a:buNone/>
              <a:defRPr sz="1200"/>
            </a:lvl5pPr>
            <a:lvl6pPr marL="3055544" indent="0">
              <a:buNone/>
              <a:defRPr sz="1200"/>
            </a:lvl6pPr>
            <a:lvl7pPr marL="3666652" indent="0">
              <a:buNone/>
              <a:defRPr sz="1200"/>
            </a:lvl7pPr>
            <a:lvl8pPr marL="4277761" indent="0">
              <a:buNone/>
              <a:defRPr sz="1200"/>
            </a:lvl8pPr>
            <a:lvl9pPr marL="4888870" indent="0">
              <a:buNone/>
              <a:defRPr sz="12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19-03-2024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25339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12802" y="366248"/>
            <a:ext cx="14630400" cy="1524265"/>
          </a:xfrm>
          <a:prstGeom prst="rect">
            <a:avLst/>
          </a:prstGeom>
        </p:spPr>
        <p:txBody>
          <a:bodyPr vert="horz" lIns="122222" tIns="61110" rIns="122222" bIns="6111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12802" y="2133974"/>
            <a:ext cx="14630400" cy="6035665"/>
          </a:xfrm>
          <a:prstGeom prst="rect">
            <a:avLst/>
          </a:prstGeom>
        </p:spPr>
        <p:txBody>
          <a:bodyPr vert="horz" lIns="122222" tIns="61110" rIns="122222" bIns="6111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2802" y="8476612"/>
            <a:ext cx="3793067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68AF5-5AE7-40D8-9EF2-BA5EE939C69E}" type="datetimeFigureOut">
              <a:rPr lang="da-DK" smtClean="0"/>
              <a:pPr/>
              <a:t>19-03-2024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5554138" y="8476612"/>
            <a:ext cx="5147731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11650135" y="8476612"/>
            <a:ext cx="3793067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4724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  <p:txStyles>
    <p:titleStyle>
      <a:lvl1pPr algn="ctr" defTabSz="1222217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8331" indent="-458331" algn="l" defTabSz="1222217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3051" indent="-381942" algn="l" defTabSz="1222217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7772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8881" indent="-305555" algn="l" defTabSz="1222217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9990" indent="-305555" algn="l" defTabSz="1222217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1099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72207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83316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94425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1109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2217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3326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4435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5544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6652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7761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887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1642920" y="902389"/>
            <a:ext cx="1190298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>
              <a:spcBef>
                <a:spcPct val="50000"/>
              </a:spcBef>
            </a:pPr>
            <a:r>
              <a:rPr lang="da-DK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STEEPLE Analysen</a:t>
            </a:r>
          </a:p>
        </p:txBody>
      </p:sp>
      <p:pic>
        <p:nvPicPr>
          <p:cNvPr id="16" name="Billed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2"/>
          <a:stretch/>
        </p:blipFill>
        <p:spPr>
          <a:xfrm>
            <a:off x="5913635" y="6764283"/>
            <a:ext cx="12323942" cy="2408913"/>
          </a:xfrm>
          <a:prstGeom prst="rect">
            <a:avLst/>
          </a:prstGeom>
        </p:spPr>
      </p:pic>
      <p:sp>
        <p:nvSpPr>
          <p:cNvPr id="17" name="Rektangel 6"/>
          <p:cNvSpPr/>
          <p:nvPr/>
        </p:nvSpPr>
        <p:spPr>
          <a:xfrm>
            <a:off x="353400" y="5938331"/>
            <a:ext cx="16255999" cy="3139624"/>
          </a:xfrm>
          <a:prstGeom prst="rect">
            <a:avLst/>
          </a:prstGeom>
        </p:spPr>
        <p:txBody>
          <a:bodyPr wrap="square" lIns="122222" tIns="61110" rIns="122222" bIns="61110">
            <a:spAutoFit/>
          </a:bodyPr>
          <a:lstStyle/>
          <a:p>
            <a:pPr algn="ctr"/>
            <a:endParaRPr lang="da-DK" sz="7200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8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0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r>
              <a:rPr lang="da-DK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www.ForklarMigLige.dk</a:t>
            </a:r>
          </a:p>
        </p:txBody>
      </p:sp>
      <p:grpSp>
        <p:nvGrpSpPr>
          <p:cNvPr id="9" name="Gruppe 1">
            <a:extLst>
              <a:ext uri="{FF2B5EF4-FFF2-40B4-BE49-F238E27FC236}">
                <a16:creationId xmlns:a16="http://schemas.microsoft.com/office/drawing/2014/main" id="{FD26B372-6BD1-41D7-810A-14BD406DA89B}"/>
              </a:ext>
            </a:extLst>
          </p:cNvPr>
          <p:cNvGrpSpPr/>
          <p:nvPr/>
        </p:nvGrpSpPr>
        <p:grpSpPr>
          <a:xfrm>
            <a:off x="1642920" y="2939642"/>
            <a:ext cx="11321610" cy="3273879"/>
            <a:chOff x="756039" y="5096574"/>
            <a:chExt cx="11321610" cy="3273879"/>
          </a:xfrm>
        </p:grpSpPr>
        <p:sp>
          <p:nvSpPr>
            <p:cNvPr id="10" name="Tekstboks 9">
              <a:extLst>
                <a:ext uri="{FF2B5EF4-FFF2-40B4-BE49-F238E27FC236}">
                  <a16:creationId xmlns:a16="http://schemas.microsoft.com/office/drawing/2014/main" id="{F6A16A48-C039-445D-8E74-CA55E37808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6039" y="5096574"/>
              <a:ext cx="9805676" cy="1311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a-DK" sz="8000" dirty="0">
                  <a:solidFill>
                    <a:srgbClr val="9BBB59"/>
                  </a:solidFill>
                  <a:latin typeface="Aharoni" pitchFamily="2" charset="-79"/>
                  <a:cs typeface="Aharoni" pitchFamily="2" charset="-79"/>
                </a:rPr>
                <a:t>Francis</a:t>
              </a:r>
            </a:p>
          </p:txBody>
        </p:sp>
        <p:sp>
          <p:nvSpPr>
            <p:cNvPr id="18" name="Tekstboks 10">
              <a:extLst>
                <a:ext uri="{FF2B5EF4-FFF2-40B4-BE49-F238E27FC236}">
                  <a16:creationId xmlns:a16="http://schemas.microsoft.com/office/drawing/2014/main" id="{6C8A2569-F3F6-4749-BA4A-34CA89DC16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2664" y="6139124"/>
              <a:ext cx="9805676" cy="1311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a-DK" sz="8000" dirty="0">
                  <a:solidFill>
                    <a:srgbClr val="7F7F7F"/>
                  </a:solidFill>
                  <a:latin typeface="Aharoni"/>
                  <a:cs typeface="Aharoni"/>
                </a:rPr>
                <a:t>J. </a:t>
              </a:r>
              <a:r>
                <a:rPr lang="da-DK" sz="8000" dirty="0" err="1">
                  <a:solidFill>
                    <a:srgbClr val="7F7F7F"/>
                  </a:solidFill>
                  <a:latin typeface="Aharoni"/>
                  <a:cs typeface="Aharoni"/>
                </a:rPr>
                <a:t>Aguilar</a:t>
              </a:r>
              <a:endParaRPr lang="da-DK" sz="8000" dirty="0">
                <a:latin typeface="Calibri" pitchFamily="34" charset="0"/>
              </a:endParaRPr>
            </a:p>
          </p:txBody>
        </p:sp>
        <p:sp>
          <p:nvSpPr>
            <p:cNvPr id="19" name="Tekstboks 11">
              <a:extLst>
                <a:ext uri="{FF2B5EF4-FFF2-40B4-BE49-F238E27FC236}">
                  <a16:creationId xmlns:a16="http://schemas.microsoft.com/office/drawing/2014/main" id="{541C9D09-5E50-469E-9F44-339A6E4C09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2665" y="7293235"/>
              <a:ext cx="11304984" cy="1077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nb-NO" sz="3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Amerikansk professor i strategisk ledelse Harvard Business School</a:t>
              </a:r>
            </a:p>
            <a:p>
              <a:r>
                <a:rPr lang="nb-NO" sz="3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</a:rPr>
                <a:t>August 1932 – februar 2013</a:t>
              </a:r>
              <a:endParaRPr lang="da-DK" sz="3200" b="1" dirty="0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26264182"/>
      </p:ext>
    </p:extLst>
  </p:cSld>
  <p:clrMapOvr>
    <a:masterClrMapping/>
  </p:clrMapOvr>
  <p:transition advTm="11374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>
            <a:extLst>
              <a:ext uri="{FF2B5EF4-FFF2-40B4-BE49-F238E27FC236}">
                <a16:creationId xmlns:a16="http://schemas.microsoft.com/office/drawing/2014/main" id="{BD6D88E5-2B2B-4055-BF52-2FEA13619CC7}"/>
              </a:ext>
            </a:extLst>
          </p:cNvPr>
          <p:cNvSpPr/>
          <p:nvPr/>
        </p:nvSpPr>
        <p:spPr>
          <a:xfrm>
            <a:off x="9747249" y="471439"/>
            <a:ext cx="6604288" cy="5432559"/>
          </a:xfrm>
          <a:prstGeom prst="rect">
            <a:avLst/>
          </a:prstGeom>
        </p:spPr>
        <p:txBody>
          <a:bodyPr wrap="square" lIns="122222" tIns="61110" rIns="122222" bIns="61110">
            <a:spAutoFit/>
          </a:bodyPr>
          <a:lstStyle/>
          <a:p>
            <a:pPr>
              <a:lnSpc>
                <a:spcPct val="150000"/>
              </a:lnSpc>
            </a:pPr>
            <a:r>
              <a:rPr lang="da-DK" sz="4600" b="1" dirty="0">
                <a:solidFill>
                  <a:srgbClr val="452103"/>
                </a:solidFill>
                <a:latin typeface="Myriad Web Pro" pitchFamily="34" charset="0"/>
                <a:cs typeface="Aharoni" pitchFamily="2" charset="-79"/>
              </a:rPr>
              <a:t>STEEPLE Analysen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da-DK" sz="3600" dirty="0" err="1">
                <a:solidFill>
                  <a:srgbClr val="452103"/>
                </a:solidFill>
                <a:latin typeface="Myriad Web Pro" pitchFamily="34" charset="0"/>
                <a:cs typeface="Aharoni" pitchFamily="2" charset="-79"/>
              </a:rPr>
              <a:t>Omverdensmodel</a:t>
            </a:r>
            <a:endParaRPr lang="da-DK" sz="3600" dirty="0">
              <a:solidFill>
                <a:srgbClr val="452103"/>
              </a:solidFill>
              <a:latin typeface="Myriad Web Pro" pitchFamily="34" charset="0"/>
              <a:cs typeface="Aharoni" pitchFamily="2" charset="-79"/>
            </a:endParaRP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da-DK" sz="3600" dirty="0">
                <a:solidFill>
                  <a:srgbClr val="452103"/>
                </a:solidFill>
                <a:latin typeface="Myriad Web Pro" pitchFamily="34" charset="0"/>
                <a:cs typeface="Aharoni" pitchFamily="2" charset="-79"/>
              </a:rPr>
              <a:t>Flere varianter:</a:t>
            </a:r>
          </a:p>
          <a:p>
            <a:pPr lvl="1">
              <a:spcBef>
                <a:spcPts val="1200"/>
              </a:spcBef>
              <a:buFont typeface="Arial" pitchFamily="34" charset="0"/>
              <a:buChar char="•"/>
            </a:pPr>
            <a:r>
              <a:rPr lang="da-DK" sz="3600" dirty="0">
                <a:solidFill>
                  <a:srgbClr val="452103"/>
                </a:solidFill>
                <a:latin typeface="Myriad Web Pro" pitchFamily="34" charset="0"/>
                <a:cs typeface="Aharoni" pitchFamily="2" charset="-79"/>
              </a:rPr>
              <a:t>PEST</a:t>
            </a:r>
          </a:p>
          <a:p>
            <a:pPr lvl="1">
              <a:spcBef>
                <a:spcPts val="1200"/>
              </a:spcBef>
              <a:buFont typeface="Arial" pitchFamily="34" charset="0"/>
              <a:buChar char="•"/>
            </a:pPr>
            <a:r>
              <a:rPr lang="da-DK" sz="3600" dirty="0">
                <a:solidFill>
                  <a:srgbClr val="452103"/>
                </a:solidFill>
                <a:latin typeface="Myriad Web Pro" pitchFamily="34" charset="0"/>
                <a:cs typeface="Aharoni" pitchFamily="2" charset="-79"/>
              </a:rPr>
              <a:t>PESTEL</a:t>
            </a:r>
          </a:p>
          <a:p>
            <a:pPr lvl="1">
              <a:spcBef>
                <a:spcPts val="1200"/>
              </a:spcBef>
              <a:buFont typeface="Arial" pitchFamily="34" charset="0"/>
              <a:buChar char="•"/>
            </a:pPr>
            <a:r>
              <a:rPr lang="da-DK" sz="3600" dirty="0">
                <a:solidFill>
                  <a:srgbClr val="452103"/>
                </a:solidFill>
                <a:latin typeface="Myriad Web Pro" pitchFamily="34" charset="0"/>
                <a:cs typeface="Aharoni" pitchFamily="2" charset="-79"/>
              </a:rPr>
              <a:t>PESTLE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da-DK" sz="3600" dirty="0">
                <a:solidFill>
                  <a:srgbClr val="452103"/>
                </a:solidFill>
                <a:latin typeface="Myriad Web Pro" pitchFamily="34" charset="0"/>
                <a:cs typeface="Aharoni" pitchFamily="2" charset="-79"/>
              </a:rPr>
              <a:t>Antal emner</a:t>
            </a:r>
          </a:p>
        </p:txBody>
      </p:sp>
      <p:graphicFrame>
        <p:nvGraphicFramePr>
          <p:cNvPr id="5" name="Tabel 5">
            <a:extLst>
              <a:ext uri="{FF2B5EF4-FFF2-40B4-BE49-F238E27FC236}">
                <a16:creationId xmlns:a16="http://schemas.microsoft.com/office/drawing/2014/main" id="{E79EB2CD-2E19-6B84-4BE7-82BF971BB8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7001142"/>
              </p:ext>
            </p:extLst>
          </p:nvPr>
        </p:nvGraphicFramePr>
        <p:xfrm>
          <a:off x="434714" y="171638"/>
          <a:ext cx="8754255" cy="85504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1395">
                  <a:extLst>
                    <a:ext uri="{9D8B030D-6E8A-4147-A177-3AD203B41FA5}">
                      <a16:colId xmlns:a16="http://schemas.microsoft.com/office/drawing/2014/main" val="2625180759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820740956"/>
                    </a:ext>
                  </a:extLst>
                </a:gridCol>
                <a:gridCol w="3674860">
                  <a:extLst>
                    <a:ext uri="{9D8B030D-6E8A-4147-A177-3AD203B41FA5}">
                      <a16:colId xmlns:a16="http://schemas.microsoft.com/office/drawing/2014/main" val="1635645986"/>
                    </a:ext>
                  </a:extLst>
                </a:gridCol>
              </a:tblGrid>
              <a:tr h="622839">
                <a:tc>
                  <a:txBody>
                    <a:bodyPr/>
                    <a:lstStyle/>
                    <a:p>
                      <a:r>
                        <a:rPr lang="da-DK" dirty="0"/>
                        <a:t>Akronym</a:t>
                      </a:r>
                    </a:p>
                  </a:txBody>
                  <a:tcPr>
                    <a:solidFill>
                      <a:srgbClr val="3C7E9E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da-DK" dirty="0"/>
                        <a:t>Emner</a:t>
                      </a:r>
                    </a:p>
                  </a:txBody>
                  <a:tcPr anchor="ctr">
                    <a:solidFill>
                      <a:srgbClr val="3C7E9E"/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da-DK" dirty="0"/>
                        <a:t>Modificeret Genkøb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0954200"/>
                  </a:ext>
                </a:extLst>
              </a:tr>
              <a:tr h="869429">
                <a:tc>
                  <a:txBody>
                    <a:bodyPr/>
                    <a:lstStyle/>
                    <a:p>
                      <a:pPr marL="0" marR="0" lvl="0" indent="0" algn="l" defTabSz="12222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200" dirty="0"/>
                        <a:t>Social/</a:t>
                      </a:r>
                    </a:p>
                    <a:p>
                      <a:pPr marL="0" marR="0" lvl="0" indent="0" algn="l" defTabSz="12222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200" dirty="0" err="1"/>
                        <a:t>demografic</a:t>
                      </a:r>
                      <a:endParaRPr lang="da-DK" sz="2200" dirty="0"/>
                    </a:p>
                    <a:p>
                      <a:endParaRPr lang="da-DK" sz="2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2200" dirty="0">
                          <a:solidFill>
                            <a:schemeClr val="bg1"/>
                          </a:solidFill>
                        </a:rPr>
                        <a:t>Sociokulturelle og demografiske faktorer</a:t>
                      </a:r>
                    </a:p>
                  </a:txBody>
                  <a:tcPr>
                    <a:solidFill>
                      <a:srgbClr val="77933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2200" dirty="0">
                          <a:solidFill>
                            <a:schemeClr val="bg1"/>
                          </a:solidFill>
                        </a:rPr>
                        <a:t>Livsstil</a:t>
                      </a:r>
                    </a:p>
                    <a:p>
                      <a:pPr algn="l"/>
                      <a:r>
                        <a:rPr lang="da-DK" sz="2200" dirty="0">
                          <a:solidFill>
                            <a:schemeClr val="bg1"/>
                          </a:solidFill>
                        </a:rPr>
                        <a:t>Værdier, holdninger, normer</a:t>
                      </a:r>
                    </a:p>
                    <a:p>
                      <a:pPr algn="l"/>
                      <a:r>
                        <a:rPr lang="da-DK" sz="2200" dirty="0">
                          <a:solidFill>
                            <a:schemeClr val="bg1"/>
                          </a:solidFill>
                        </a:rPr>
                        <a:t>Alders og kønsfordeling</a:t>
                      </a:r>
                    </a:p>
                    <a:p>
                      <a:pPr algn="l"/>
                      <a:r>
                        <a:rPr lang="da-DK" sz="2200" dirty="0">
                          <a:solidFill>
                            <a:schemeClr val="bg1"/>
                          </a:solidFill>
                        </a:rPr>
                        <a:t>Uddannelse </a:t>
                      </a:r>
                    </a:p>
                  </a:txBody>
                  <a:tcPr>
                    <a:solidFill>
                      <a:srgbClr val="E9840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0590665"/>
                  </a:ext>
                </a:extLst>
              </a:tr>
              <a:tr h="885336">
                <a:tc>
                  <a:txBody>
                    <a:bodyPr/>
                    <a:lstStyle/>
                    <a:p>
                      <a:pPr marL="0" marR="0" lvl="0" indent="0" algn="l" defTabSz="12222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200" dirty="0" err="1"/>
                        <a:t>Technological</a:t>
                      </a:r>
                      <a:endParaRPr lang="da-DK" sz="2200" dirty="0"/>
                    </a:p>
                    <a:p>
                      <a:endParaRPr lang="da-DK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200" dirty="0">
                          <a:solidFill>
                            <a:schemeClr val="bg1"/>
                          </a:solidFill>
                        </a:rPr>
                        <a:t>Forskellige former for teknologisk udvikling</a:t>
                      </a:r>
                    </a:p>
                  </a:txBody>
                  <a:tcPr>
                    <a:solidFill>
                      <a:srgbClr val="77933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2200" dirty="0">
                          <a:solidFill>
                            <a:schemeClr val="bg1"/>
                          </a:solidFill>
                        </a:rPr>
                        <a:t>Teknologisk omstillingsevne</a:t>
                      </a:r>
                    </a:p>
                    <a:p>
                      <a:r>
                        <a:rPr lang="da-DK" sz="2200" dirty="0">
                          <a:solidFill>
                            <a:schemeClr val="bg1"/>
                          </a:solidFill>
                        </a:rPr>
                        <a:t>AI</a:t>
                      </a:r>
                    </a:p>
                    <a:p>
                      <a:r>
                        <a:rPr lang="da-DK" sz="2200" dirty="0">
                          <a:solidFill>
                            <a:schemeClr val="bg1"/>
                          </a:solidFill>
                        </a:rPr>
                        <a:t>Infrastruktur</a:t>
                      </a:r>
                    </a:p>
                  </a:txBody>
                  <a:tcPr>
                    <a:solidFill>
                      <a:srgbClr val="E9840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1485692"/>
                  </a:ext>
                </a:extLst>
              </a:tr>
              <a:tr h="885336">
                <a:tc>
                  <a:txBody>
                    <a:bodyPr/>
                    <a:lstStyle/>
                    <a:p>
                      <a:pPr marL="0" marR="0" lvl="0" indent="0" algn="l" defTabSz="12222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200" dirty="0" err="1"/>
                        <a:t>Economic</a:t>
                      </a:r>
                      <a:endParaRPr lang="da-DK" sz="2200" dirty="0"/>
                    </a:p>
                    <a:p>
                      <a:endParaRPr lang="da-DK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200" dirty="0">
                          <a:solidFill>
                            <a:schemeClr val="bg1"/>
                          </a:solidFill>
                        </a:rPr>
                        <a:t>Samfundsøkonomiske situation i landet</a:t>
                      </a:r>
                    </a:p>
                  </a:txBody>
                  <a:tcPr>
                    <a:solidFill>
                      <a:srgbClr val="77933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2200" dirty="0">
                          <a:solidFill>
                            <a:schemeClr val="bg1"/>
                          </a:solidFill>
                        </a:rPr>
                        <a:t>Vækstrate</a:t>
                      </a:r>
                    </a:p>
                    <a:p>
                      <a:r>
                        <a:rPr lang="da-DK" sz="2200" dirty="0">
                          <a:solidFill>
                            <a:schemeClr val="bg1"/>
                          </a:solidFill>
                        </a:rPr>
                        <a:t>Inflation</a:t>
                      </a:r>
                    </a:p>
                    <a:p>
                      <a:r>
                        <a:rPr lang="da-DK" sz="2200" dirty="0">
                          <a:solidFill>
                            <a:schemeClr val="bg1"/>
                          </a:solidFill>
                        </a:rPr>
                        <a:t>Arbejdsløshed Lønniveau</a:t>
                      </a:r>
                    </a:p>
                    <a:p>
                      <a:r>
                        <a:rPr lang="da-DK" sz="2200" dirty="0">
                          <a:solidFill>
                            <a:schemeClr val="bg1"/>
                          </a:solidFill>
                        </a:rPr>
                        <a:t>Renter</a:t>
                      </a:r>
                    </a:p>
                  </a:txBody>
                  <a:tcPr>
                    <a:solidFill>
                      <a:srgbClr val="E9840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9414804"/>
                  </a:ext>
                </a:extLst>
              </a:tr>
              <a:tr h="905506">
                <a:tc>
                  <a:txBody>
                    <a:bodyPr/>
                    <a:lstStyle/>
                    <a:p>
                      <a:pPr marL="0" marR="0" lvl="0" indent="0" algn="l" defTabSz="12222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200" dirty="0" err="1"/>
                        <a:t>Environmental</a:t>
                      </a:r>
                      <a:endParaRPr lang="da-DK" sz="2200" dirty="0"/>
                    </a:p>
                    <a:p>
                      <a:endParaRPr lang="da-DK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200" dirty="0">
                          <a:solidFill>
                            <a:schemeClr val="bg1"/>
                          </a:solidFill>
                        </a:rPr>
                        <a:t>Påvirkninger fra omgivelserne</a:t>
                      </a:r>
                    </a:p>
                  </a:txBody>
                  <a:tcPr>
                    <a:solidFill>
                      <a:srgbClr val="77933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2200" dirty="0">
                          <a:solidFill>
                            <a:schemeClr val="bg1"/>
                          </a:solidFill>
                        </a:rPr>
                        <a:t>Klimaændringer</a:t>
                      </a:r>
                    </a:p>
                    <a:p>
                      <a:r>
                        <a:rPr lang="da-DK" sz="2200" dirty="0">
                          <a:solidFill>
                            <a:schemeClr val="bg1"/>
                          </a:solidFill>
                        </a:rPr>
                        <a:t>Genbrug</a:t>
                      </a:r>
                    </a:p>
                    <a:p>
                      <a:r>
                        <a:rPr lang="da-DK" sz="2200" dirty="0">
                          <a:solidFill>
                            <a:schemeClr val="bg1"/>
                          </a:solidFill>
                        </a:rPr>
                        <a:t>Naturens ressourcer</a:t>
                      </a:r>
                    </a:p>
                  </a:txBody>
                  <a:tcPr>
                    <a:solidFill>
                      <a:srgbClr val="E9840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5135357"/>
                  </a:ext>
                </a:extLst>
              </a:tr>
              <a:tr h="885336">
                <a:tc>
                  <a:txBody>
                    <a:bodyPr/>
                    <a:lstStyle/>
                    <a:p>
                      <a:r>
                        <a:rPr lang="da-DK" sz="2200" dirty="0" err="1"/>
                        <a:t>Political</a:t>
                      </a:r>
                      <a:endParaRPr lang="da-DK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200" dirty="0">
                          <a:solidFill>
                            <a:schemeClr val="bg1"/>
                          </a:solidFill>
                        </a:rPr>
                        <a:t>Politiske beslutninger</a:t>
                      </a:r>
                    </a:p>
                  </a:txBody>
                  <a:tcPr>
                    <a:solidFill>
                      <a:srgbClr val="77933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2200" dirty="0">
                          <a:solidFill>
                            <a:schemeClr val="bg1"/>
                          </a:solidFill>
                        </a:rPr>
                        <a:t>Politisk stabilitet</a:t>
                      </a:r>
                    </a:p>
                    <a:p>
                      <a:r>
                        <a:rPr lang="da-DK" sz="2200" dirty="0">
                          <a:solidFill>
                            <a:schemeClr val="bg1"/>
                          </a:solidFill>
                        </a:rPr>
                        <a:t>Regional politik</a:t>
                      </a:r>
                    </a:p>
                  </a:txBody>
                  <a:tcPr>
                    <a:solidFill>
                      <a:srgbClr val="E9840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2725393"/>
                  </a:ext>
                </a:extLst>
              </a:tr>
              <a:tr h="885336">
                <a:tc>
                  <a:txBody>
                    <a:bodyPr/>
                    <a:lstStyle/>
                    <a:p>
                      <a:r>
                        <a:rPr lang="da-DK" sz="2200" dirty="0"/>
                        <a:t>Legal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200" dirty="0">
                          <a:solidFill>
                            <a:schemeClr val="bg1"/>
                          </a:solidFill>
                        </a:rPr>
                        <a:t>Love, regler og afgifter som kan påvirke virksomheden</a:t>
                      </a:r>
                    </a:p>
                  </a:txBody>
                  <a:tcPr>
                    <a:solidFill>
                      <a:srgbClr val="77933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2200" dirty="0">
                          <a:solidFill>
                            <a:schemeClr val="bg1"/>
                          </a:solidFill>
                        </a:rPr>
                        <a:t>Reguleringer </a:t>
                      </a:r>
                    </a:p>
                    <a:p>
                      <a:r>
                        <a:rPr lang="da-DK" sz="2200" dirty="0">
                          <a:solidFill>
                            <a:schemeClr val="bg1"/>
                          </a:solidFill>
                        </a:rPr>
                        <a:t>Love – fx ansættelse og konkurrence</a:t>
                      </a:r>
                    </a:p>
                  </a:txBody>
                  <a:tcPr>
                    <a:solidFill>
                      <a:srgbClr val="E9840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4718016"/>
                  </a:ext>
                </a:extLst>
              </a:tr>
              <a:tr h="885336">
                <a:tc>
                  <a:txBody>
                    <a:bodyPr/>
                    <a:lstStyle/>
                    <a:p>
                      <a:r>
                        <a:rPr lang="da-DK" sz="2200" dirty="0" err="1"/>
                        <a:t>Ethical</a:t>
                      </a:r>
                      <a:endParaRPr lang="da-DK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200" dirty="0">
                          <a:solidFill>
                            <a:schemeClr val="bg1"/>
                          </a:solidFill>
                        </a:rPr>
                        <a:t>Etiske normer og værdier i landet</a:t>
                      </a:r>
                    </a:p>
                  </a:txBody>
                  <a:tcPr>
                    <a:solidFill>
                      <a:srgbClr val="77933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2200" dirty="0">
                          <a:solidFill>
                            <a:schemeClr val="bg1"/>
                          </a:solidFill>
                        </a:rPr>
                        <a:t>Etik arbejds- og lønvilkår</a:t>
                      </a:r>
                    </a:p>
                    <a:p>
                      <a:r>
                        <a:rPr lang="da-DK" sz="2200" dirty="0">
                          <a:solidFill>
                            <a:schemeClr val="bg1"/>
                          </a:solidFill>
                        </a:rPr>
                        <a:t>Børnearbejde</a:t>
                      </a:r>
                    </a:p>
                  </a:txBody>
                  <a:tcPr>
                    <a:solidFill>
                      <a:srgbClr val="E9840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55575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7378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6810"/>
    </mc:Choice>
    <mc:Fallback xmlns="">
      <p:transition advTm="1681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-5543" y="2350892"/>
            <a:ext cx="16255999" cy="4062954"/>
          </a:xfrm>
          <a:prstGeom prst="rect">
            <a:avLst/>
          </a:prstGeom>
        </p:spPr>
        <p:txBody>
          <a:bodyPr wrap="square" lIns="122222" tIns="61110" rIns="122222" bIns="61110">
            <a:spAutoFit/>
          </a:bodyPr>
          <a:lstStyle/>
          <a:p>
            <a:pPr algn="ctr"/>
            <a:r>
              <a:rPr lang="da-DK" sz="4800" b="1" dirty="0">
                <a:solidFill>
                  <a:srgbClr val="45210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a-DK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Mere om </a:t>
            </a:r>
            <a:r>
              <a:rPr lang="da-DK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emnet</a:t>
            </a:r>
            <a:r>
              <a:rPr lang="da-DK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på: </a:t>
            </a:r>
          </a:p>
          <a:p>
            <a:pPr algn="ctr"/>
            <a:endParaRPr lang="da-DK" sz="7200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8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0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r>
              <a:rPr lang="da-DK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www.ForklarMigLige</a:t>
            </a:r>
            <a:r>
              <a:rPr lang="da-DK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.dk</a:t>
            </a:r>
          </a:p>
        </p:txBody>
      </p:sp>
      <p:pic>
        <p:nvPicPr>
          <p:cNvPr id="2" name="Billed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0006" y="3417742"/>
            <a:ext cx="10058400" cy="2095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363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15637</TotalTime>
  <Words>132</Words>
  <Application>Microsoft Office PowerPoint</Application>
  <PresentationFormat>Brugerdefineret</PresentationFormat>
  <Paragraphs>61</Paragraphs>
  <Slides>3</Slides>
  <Notes>3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8" baseType="lpstr">
      <vt:lpstr>Aharoni</vt:lpstr>
      <vt:lpstr>Arial</vt:lpstr>
      <vt:lpstr>Calibri</vt:lpstr>
      <vt:lpstr>Myriad Web Pro</vt:lpstr>
      <vt:lpstr>Kontortema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MonsterCreative</dc:creator>
  <cp:lastModifiedBy>Kirsten Wissing Gramkow</cp:lastModifiedBy>
  <cp:revision>379</cp:revision>
  <dcterms:created xsi:type="dcterms:W3CDTF">2012-01-17T11:58:12Z</dcterms:created>
  <dcterms:modified xsi:type="dcterms:W3CDTF">2024-03-19T08:21:49Z</dcterms:modified>
</cp:coreProperties>
</file>