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handoutMasterIdLst>
    <p:handoutMasterId r:id="rId6"/>
  </p:handoutMasterIdLst>
  <p:sldIdLst>
    <p:sldId id="317" r:id="rId2"/>
    <p:sldId id="477" r:id="rId3"/>
    <p:sldId id="431" r:id="rId4"/>
  </p:sldIdLst>
  <p:sldSz cx="16256000" cy="9145588"/>
  <p:notesSz cx="6858000" cy="9144000"/>
  <p:custDataLst>
    <p:tags r:id="rId7"/>
  </p:custDataLst>
  <p:defaultTextStyle>
    <a:defPPr>
      <a:defRPr lang="da-DK"/>
    </a:defPPr>
    <a:lvl1pPr marL="0" algn="l" defTabSz="1222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1pPr>
    <a:lvl2pPr marL="611109" algn="l" defTabSz="1222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2pPr>
    <a:lvl3pPr marL="1222217" algn="l" defTabSz="1222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3pPr>
    <a:lvl4pPr marL="1833326" algn="l" defTabSz="1222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4pPr>
    <a:lvl5pPr marL="2444435" algn="l" defTabSz="1222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5pPr>
    <a:lvl6pPr marL="3055544" algn="l" defTabSz="1222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3666652" algn="l" defTabSz="1222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4277761" algn="l" defTabSz="1222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4888870" algn="l" defTabSz="1222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2">
          <p15:clr>
            <a:srgbClr val="A4A3A4"/>
          </p15:clr>
        </p15:guide>
        <p15:guide id="2" pos="5122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D53627"/>
    <a:srgbClr val="3E7F9F"/>
    <a:srgbClr val="F79421"/>
    <a:srgbClr val="ABBD38"/>
    <a:srgbClr val="F7931E"/>
    <a:srgbClr val="FFFFFF"/>
    <a:srgbClr val="E28100"/>
    <a:srgbClr val="D53215"/>
    <a:srgbClr val="ABBC06"/>
    <a:srgbClr val="3C7E9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3145" autoAdjust="0"/>
    <p:restoredTop sz="80276" autoAdjust="0"/>
  </p:normalViewPr>
  <p:slideViewPr>
    <p:cSldViewPr snapToGrid="0">
      <p:cViewPr varScale="1">
        <p:scale>
          <a:sx n="52" d="100"/>
          <a:sy n="52" d="100"/>
        </p:scale>
        <p:origin x="835" y="48"/>
      </p:cViewPr>
      <p:guideLst>
        <p:guide orient="horz" pos="2882"/>
        <p:guide pos="5122"/>
      </p:guideLst>
    </p:cSldViewPr>
  </p:slideViewPr>
  <p:outlineViewPr>
    <p:cViewPr>
      <p:scale>
        <a:sx n="33" d="100"/>
        <a:sy n="33" d="100"/>
      </p:scale>
      <p:origin x="0" y="7507"/>
    </p:cViewPr>
  </p:outlineViewPr>
  <p:notesTextViewPr>
    <p:cViewPr>
      <p:scale>
        <a:sx n="125" d="100"/>
        <a:sy n="125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64" d="100"/>
          <a:sy n="64" d="100"/>
        </p:scale>
        <p:origin x="-3130" y="-77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tags" Target="tags/tag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11" Type="http://schemas.openxmlformats.org/officeDocument/2006/relationships/tableStyles" Target="tableStyles.xml"/><Relationship Id="rId5" Type="http://schemas.openxmlformats.org/officeDocument/2006/relationships/notesMaster" Target="notesMasters/notesMaster1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4A407B2-1C2A-43DC-A65E-A52872FA80D1}" type="datetimeFigureOut">
              <a:rPr lang="da-DK" smtClean="0"/>
              <a:pPr/>
              <a:t>31-07-2020</a:t>
            </a:fld>
            <a:endParaRPr lang="da-DK"/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5" name="Pladsholder til diasnumm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0443B30-BC28-40F6-A66E-220FC263391F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36211570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6B057E0-FEDE-4C7D-91DE-32E149041D7E}" type="datetimeFigureOut">
              <a:rPr lang="da-DK" smtClean="0"/>
              <a:pPr/>
              <a:t>31-07-2020</a:t>
            </a:fld>
            <a:endParaRPr lang="da-DK"/>
          </a:p>
        </p:txBody>
      </p:sp>
      <p:sp>
        <p:nvSpPr>
          <p:cNvPr id="4" name="Pladsholder til diasbillede 3"/>
          <p:cNvSpPr>
            <a:spLocks noGrp="1" noRot="1" noChangeAspect="1"/>
          </p:cNvSpPr>
          <p:nvPr>
            <p:ph type="sldImg" idx="2"/>
          </p:nvPr>
        </p:nvSpPr>
        <p:spPr>
          <a:xfrm>
            <a:off x="382588" y="685800"/>
            <a:ext cx="60928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a-DK"/>
          </a:p>
        </p:txBody>
      </p:sp>
      <p:sp>
        <p:nvSpPr>
          <p:cNvPr id="5" name="Pladsholder til no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BEDDCED-4F3B-47DD-A2B3-5F65674F1628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5354773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2588" y="685800"/>
            <a:ext cx="6092825" cy="3429000"/>
          </a:xfrm>
          <a:ln/>
        </p:spPr>
      </p:sp>
      <p:sp>
        <p:nvSpPr>
          <p:cNvPr id="1638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Founder of the Terrence E. Deal Leadership Institute at the University of La Verne</a:t>
            </a:r>
            <a:endParaRPr lang="da-DK" sz="12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5289076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a-DK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De udviklede den første model mens de arbejde med bogen ”</a:t>
            </a:r>
            <a:r>
              <a:rPr lang="da-DK" sz="1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Corporate</a:t>
            </a:r>
            <a:r>
              <a:rPr lang="da-DK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da-DK" sz="1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Cultures</a:t>
            </a:r>
            <a:r>
              <a:rPr lang="da-DK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” i 1982.</a:t>
            </a:r>
            <a:endParaRPr lang="da-DK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EDDCED-4F3B-47DD-A2B3-5F65674F1628}" type="slidenum">
              <a:rPr lang="da-DK" smtClean="0"/>
              <a:pPr/>
              <a:t>2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99566164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EDDCED-4F3B-47DD-A2B3-5F65674F1628}" type="slidenum">
              <a:rPr lang="da-DK" smtClean="0"/>
              <a:pPr/>
              <a:t>3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1189366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68AF5-5AE7-40D8-9EF2-BA5EE939C69E}" type="datetimeFigureOut">
              <a:rPr lang="da-DK" smtClean="0"/>
              <a:pPr/>
              <a:t>31-07-2020</a:t>
            </a:fld>
            <a:endParaRPr lang="da-DK"/>
          </a:p>
        </p:txBody>
      </p:sp>
      <p:sp>
        <p:nvSpPr>
          <p:cNvPr id="3" name="Pladsholder til sidefod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dias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650B7-67A5-4A6E-944B-DBFCFD6D046C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0010121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7E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dsholder til dato 3"/>
          <p:cNvSpPr>
            <a:spLocks noGrp="1"/>
          </p:cNvSpPr>
          <p:nvPr>
            <p:ph type="dt" sz="half" idx="2"/>
          </p:nvPr>
        </p:nvSpPr>
        <p:spPr>
          <a:xfrm>
            <a:off x="812802" y="8476612"/>
            <a:ext cx="3793067" cy="486919"/>
          </a:xfrm>
          <a:prstGeom prst="rect">
            <a:avLst/>
          </a:prstGeom>
        </p:spPr>
        <p:txBody>
          <a:bodyPr vert="horz" lIns="122222" tIns="61110" rIns="122222" bIns="61110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168AF5-5AE7-40D8-9EF2-BA5EE939C69E}" type="datetimeFigureOut">
              <a:rPr lang="da-DK" smtClean="0"/>
              <a:pPr/>
              <a:t>31-07-2020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3"/>
          </p:nvPr>
        </p:nvSpPr>
        <p:spPr>
          <a:xfrm>
            <a:off x="5554138" y="8476612"/>
            <a:ext cx="5147731" cy="486919"/>
          </a:xfrm>
          <a:prstGeom prst="rect">
            <a:avLst/>
          </a:prstGeom>
        </p:spPr>
        <p:txBody>
          <a:bodyPr vert="horz" lIns="122222" tIns="61110" rIns="122222" bIns="61110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4"/>
          </p:nvPr>
        </p:nvSpPr>
        <p:spPr>
          <a:xfrm>
            <a:off x="11650135" y="8476612"/>
            <a:ext cx="3793067" cy="486919"/>
          </a:xfrm>
          <a:prstGeom prst="rect">
            <a:avLst/>
          </a:prstGeom>
        </p:spPr>
        <p:txBody>
          <a:bodyPr vert="horz" lIns="122222" tIns="61110" rIns="122222" bIns="61110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A650B7-67A5-4A6E-944B-DBFCFD6D046C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2247240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</p:sldLayoutIdLst>
  <p:txStyles>
    <p:titleStyle>
      <a:lvl1pPr algn="ctr" defTabSz="1222217" rtl="0" eaLnBrk="1" latinLnBrk="0" hangingPunct="1">
        <a:spcBef>
          <a:spcPct val="0"/>
        </a:spcBef>
        <a:buNone/>
        <a:defRPr sz="5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8331" indent="-458331" algn="l" defTabSz="1222217" rtl="0" eaLnBrk="1" latinLnBrk="0" hangingPunct="1">
        <a:spcBef>
          <a:spcPct val="20000"/>
        </a:spcBef>
        <a:buFont typeface="Arial" pitchFamily="34" charset="0"/>
        <a:buChar char="•"/>
        <a:defRPr sz="4300" kern="1200">
          <a:solidFill>
            <a:schemeClr val="tx1"/>
          </a:solidFill>
          <a:latin typeface="+mn-lt"/>
          <a:ea typeface="+mn-ea"/>
          <a:cs typeface="+mn-cs"/>
        </a:defRPr>
      </a:lvl1pPr>
      <a:lvl2pPr marL="993051" indent="-381942" algn="l" defTabSz="1222217" rtl="0" eaLnBrk="1" latinLnBrk="0" hangingPunct="1">
        <a:spcBef>
          <a:spcPct val="20000"/>
        </a:spcBef>
        <a:buFont typeface="Arial" pitchFamily="34" charset="0"/>
        <a:buChar char="–"/>
        <a:defRPr sz="3700" kern="1200">
          <a:solidFill>
            <a:schemeClr val="tx1"/>
          </a:solidFill>
          <a:latin typeface="+mn-lt"/>
          <a:ea typeface="+mn-ea"/>
          <a:cs typeface="+mn-cs"/>
        </a:defRPr>
      </a:lvl2pPr>
      <a:lvl3pPr marL="1527772" indent="-305555" algn="l" defTabSz="1222217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138881" indent="-305555" algn="l" defTabSz="1222217" rtl="0" eaLnBrk="1" latinLnBrk="0" hangingPunct="1">
        <a:spcBef>
          <a:spcPct val="20000"/>
        </a:spcBef>
        <a:buFont typeface="Arial" pitchFamily="34" charset="0"/>
        <a:buChar char="–"/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2749990" indent="-305555" algn="l" defTabSz="1222217" rtl="0" eaLnBrk="1" latinLnBrk="0" hangingPunct="1">
        <a:spcBef>
          <a:spcPct val="20000"/>
        </a:spcBef>
        <a:buFont typeface="Arial" pitchFamily="34" charset="0"/>
        <a:buChar char="»"/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361099" indent="-305555" algn="l" defTabSz="1222217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3972207" indent="-305555" algn="l" defTabSz="1222217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4583316" indent="-305555" algn="l" defTabSz="1222217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194425" indent="-305555" algn="l" defTabSz="1222217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122221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11109" algn="l" defTabSz="122221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22217" algn="l" defTabSz="122221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33326" algn="l" defTabSz="122221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44435" algn="l" defTabSz="122221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55544" algn="l" defTabSz="122221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66652" algn="l" defTabSz="122221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77761" algn="l" defTabSz="122221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88870" algn="l" defTabSz="122221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 Box 8"/>
          <p:cNvSpPr txBox="1">
            <a:spLocks noChangeArrowheads="1"/>
          </p:cNvSpPr>
          <p:nvPr/>
        </p:nvSpPr>
        <p:spPr bwMode="auto">
          <a:xfrm>
            <a:off x="1642920" y="902389"/>
            <a:ext cx="11902980" cy="11079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defTabSz="914400">
              <a:spcBef>
                <a:spcPct val="50000"/>
              </a:spcBef>
            </a:pPr>
            <a:r>
              <a:rPr lang="da-DK" sz="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Virksomhedskultur</a:t>
            </a:r>
          </a:p>
        </p:txBody>
      </p:sp>
      <p:grpSp>
        <p:nvGrpSpPr>
          <p:cNvPr id="12" name="Gruppe 1"/>
          <p:cNvGrpSpPr/>
          <p:nvPr/>
        </p:nvGrpSpPr>
        <p:grpSpPr>
          <a:xfrm>
            <a:off x="1615440" y="1813421"/>
            <a:ext cx="13774880" cy="2782536"/>
            <a:chOff x="756039" y="5095474"/>
            <a:chExt cx="11321610" cy="2782536"/>
          </a:xfrm>
        </p:grpSpPr>
        <p:sp>
          <p:nvSpPr>
            <p:cNvPr id="13" name="Tekstboks 9"/>
            <p:cNvSpPr txBox="1">
              <a:spLocks noChangeArrowheads="1"/>
            </p:cNvSpPr>
            <p:nvPr/>
          </p:nvSpPr>
          <p:spPr bwMode="auto">
            <a:xfrm>
              <a:off x="756039" y="5095474"/>
              <a:ext cx="9805676" cy="13112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da-DK" sz="8000" dirty="0">
                  <a:solidFill>
                    <a:srgbClr val="9BBB59"/>
                  </a:solidFill>
                  <a:latin typeface="Aharoni" pitchFamily="2" charset="-79"/>
                  <a:cs typeface="Aharoni" pitchFamily="2" charset="-79"/>
                </a:rPr>
                <a:t>Terrence E.</a:t>
              </a:r>
            </a:p>
          </p:txBody>
        </p:sp>
        <p:sp>
          <p:nvSpPr>
            <p:cNvPr id="14" name="Tekstboks 10"/>
            <p:cNvSpPr txBox="1">
              <a:spLocks noChangeArrowheads="1"/>
            </p:cNvSpPr>
            <p:nvPr/>
          </p:nvSpPr>
          <p:spPr bwMode="auto">
            <a:xfrm>
              <a:off x="772664" y="6139124"/>
              <a:ext cx="9805676" cy="13112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da-DK" sz="8000" dirty="0">
                  <a:solidFill>
                    <a:srgbClr val="7F7F7F"/>
                  </a:solidFill>
                  <a:latin typeface="Aharoni"/>
                  <a:ea typeface="Aharoni"/>
                  <a:cs typeface="Aharoni"/>
                </a:rPr>
                <a:t>Deal </a:t>
              </a:r>
              <a:endParaRPr lang="da-DK" sz="8000" dirty="0">
                <a:latin typeface="Calibri" pitchFamily="34" charset="0"/>
              </a:endParaRPr>
            </a:p>
          </p:txBody>
        </p:sp>
        <p:sp>
          <p:nvSpPr>
            <p:cNvPr id="15" name="Tekstboks 11"/>
            <p:cNvSpPr txBox="1">
              <a:spLocks noChangeArrowheads="1"/>
            </p:cNvSpPr>
            <p:nvPr/>
          </p:nvSpPr>
          <p:spPr bwMode="auto">
            <a:xfrm>
              <a:off x="772665" y="7293235"/>
              <a:ext cx="11304984" cy="584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nb-NO" sz="3200" b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Calibri" pitchFamily="34" charset="0"/>
                </a:rPr>
                <a:t>PhD i Lederskab; The University of La Verne</a:t>
              </a:r>
            </a:p>
          </p:txBody>
        </p:sp>
      </p:grpSp>
      <p:pic>
        <p:nvPicPr>
          <p:cNvPr id="16" name="Billede 7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042"/>
          <a:stretch/>
        </p:blipFill>
        <p:spPr>
          <a:xfrm>
            <a:off x="5913635" y="6764283"/>
            <a:ext cx="12323942" cy="2408913"/>
          </a:xfrm>
          <a:prstGeom prst="rect">
            <a:avLst/>
          </a:prstGeom>
        </p:spPr>
      </p:pic>
      <p:sp>
        <p:nvSpPr>
          <p:cNvPr id="17" name="Rektangel 6"/>
          <p:cNvSpPr/>
          <p:nvPr/>
        </p:nvSpPr>
        <p:spPr>
          <a:xfrm>
            <a:off x="353400" y="5938331"/>
            <a:ext cx="16255999" cy="3139624"/>
          </a:xfrm>
          <a:prstGeom prst="rect">
            <a:avLst/>
          </a:prstGeom>
        </p:spPr>
        <p:txBody>
          <a:bodyPr wrap="square" lIns="122222" tIns="61110" rIns="122222" bIns="61110">
            <a:spAutoFit/>
          </a:bodyPr>
          <a:lstStyle/>
          <a:p>
            <a:pPr algn="ctr"/>
            <a:endParaRPr lang="da-DK" sz="7200" dirty="0">
              <a:solidFill>
                <a:schemeClr val="tx1">
                  <a:lumMod val="85000"/>
                  <a:lumOff val="15000"/>
                </a:schemeClr>
              </a:solidFill>
              <a:latin typeface="Myriad Web Pro" pitchFamily="34" charset="0"/>
              <a:cs typeface="Aharoni" pitchFamily="2" charset="-79"/>
            </a:endParaRPr>
          </a:p>
          <a:p>
            <a:pPr algn="ctr"/>
            <a:endParaRPr lang="da-DK" sz="4800" b="1" dirty="0">
              <a:solidFill>
                <a:schemeClr val="tx1">
                  <a:lumMod val="85000"/>
                  <a:lumOff val="15000"/>
                </a:schemeClr>
              </a:solidFill>
              <a:latin typeface="Myriad Web Pro" pitchFamily="34" charset="0"/>
              <a:cs typeface="Aharoni" pitchFamily="2" charset="-79"/>
            </a:endParaRPr>
          </a:p>
          <a:p>
            <a:pPr algn="ctr"/>
            <a:endParaRPr lang="da-DK" sz="4000" b="1" dirty="0">
              <a:solidFill>
                <a:schemeClr val="tx1">
                  <a:lumMod val="85000"/>
                  <a:lumOff val="15000"/>
                </a:schemeClr>
              </a:solidFill>
              <a:latin typeface="Myriad Web Pro" pitchFamily="34" charset="0"/>
              <a:cs typeface="Aharoni" pitchFamily="2" charset="-79"/>
            </a:endParaRPr>
          </a:p>
          <a:p>
            <a:pPr algn="ctr"/>
            <a:r>
              <a:rPr lang="da-DK" sz="3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Myriad Web Pro" pitchFamily="34" charset="0"/>
                <a:cs typeface="Aharoni" pitchFamily="2" charset="-79"/>
              </a:rPr>
              <a:t>www.ForklarMigLige.dk</a:t>
            </a:r>
          </a:p>
        </p:txBody>
      </p:sp>
      <p:grpSp>
        <p:nvGrpSpPr>
          <p:cNvPr id="9" name="Gruppe 1">
            <a:extLst>
              <a:ext uri="{FF2B5EF4-FFF2-40B4-BE49-F238E27FC236}">
                <a16:creationId xmlns:a16="http://schemas.microsoft.com/office/drawing/2014/main" id="{FD26B372-6BD1-41D7-810A-14BD406DA89B}"/>
              </a:ext>
            </a:extLst>
          </p:cNvPr>
          <p:cNvGrpSpPr/>
          <p:nvPr/>
        </p:nvGrpSpPr>
        <p:grpSpPr>
          <a:xfrm>
            <a:off x="1626295" y="4964607"/>
            <a:ext cx="11321610" cy="2781436"/>
            <a:chOff x="756039" y="5096574"/>
            <a:chExt cx="11321610" cy="2781436"/>
          </a:xfrm>
        </p:grpSpPr>
        <p:sp>
          <p:nvSpPr>
            <p:cNvPr id="10" name="Tekstboks 9">
              <a:extLst>
                <a:ext uri="{FF2B5EF4-FFF2-40B4-BE49-F238E27FC236}">
                  <a16:creationId xmlns:a16="http://schemas.microsoft.com/office/drawing/2014/main" id="{F6A16A48-C039-445D-8E74-CA55E378087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56039" y="5096574"/>
              <a:ext cx="9805676" cy="13112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da-DK" sz="8000" dirty="0">
                  <a:solidFill>
                    <a:srgbClr val="9BBB59"/>
                  </a:solidFill>
                  <a:latin typeface="Aharoni" pitchFamily="2" charset="-79"/>
                  <a:cs typeface="Aharoni" pitchFamily="2" charset="-79"/>
                </a:rPr>
                <a:t>Allan A.</a:t>
              </a:r>
            </a:p>
          </p:txBody>
        </p:sp>
        <p:sp>
          <p:nvSpPr>
            <p:cNvPr id="18" name="Tekstboks 10">
              <a:extLst>
                <a:ext uri="{FF2B5EF4-FFF2-40B4-BE49-F238E27FC236}">
                  <a16:creationId xmlns:a16="http://schemas.microsoft.com/office/drawing/2014/main" id="{6C8A2569-F3F6-4749-BA4A-34CA89DC160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72664" y="6139124"/>
              <a:ext cx="9805676" cy="13112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da-DK" sz="8000" dirty="0">
                  <a:solidFill>
                    <a:srgbClr val="7F7F7F"/>
                  </a:solidFill>
                  <a:latin typeface="Aharoni"/>
                  <a:cs typeface="Aharoni"/>
                </a:rPr>
                <a:t>Kennedy</a:t>
              </a:r>
              <a:endParaRPr lang="da-DK" sz="8000" dirty="0">
                <a:latin typeface="Calibri" pitchFamily="34" charset="0"/>
              </a:endParaRPr>
            </a:p>
          </p:txBody>
        </p:sp>
        <p:sp>
          <p:nvSpPr>
            <p:cNvPr id="19" name="Tekstboks 11">
              <a:extLst>
                <a:ext uri="{FF2B5EF4-FFF2-40B4-BE49-F238E27FC236}">
                  <a16:creationId xmlns:a16="http://schemas.microsoft.com/office/drawing/2014/main" id="{541C9D09-5E50-469E-9F44-339A6E4C09B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72665" y="7293235"/>
              <a:ext cx="11304984" cy="584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nb-NO" sz="3200" b="1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Management Consultant in Boston, Massachusetts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626264182"/>
      </p:ext>
    </p:extLst>
  </p:cSld>
  <p:clrMapOvr>
    <a:masterClrMapping/>
  </p:clrMapOvr>
  <p:transition advClick="0" advTm="25877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Rektangel 62">
            <a:extLst>
              <a:ext uri="{FF2B5EF4-FFF2-40B4-BE49-F238E27FC236}">
                <a16:creationId xmlns:a16="http://schemas.microsoft.com/office/drawing/2014/main" id="{48EE48CC-94BE-42A2-A502-E2ADBB7DD3F7}"/>
              </a:ext>
            </a:extLst>
          </p:cNvPr>
          <p:cNvSpPr/>
          <p:nvPr/>
        </p:nvSpPr>
        <p:spPr>
          <a:xfrm>
            <a:off x="9267312" y="894490"/>
            <a:ext cx="6865318" cy="7356163"/>
          </a:xfrm>
          <a:prstGeom prst="rect">
            <a:avLst/>
          </a:prstGeom>
        </p:spPr>
        <p:txBody>
          <a:bodyPr wrap="square" lIns="122222" tIns="61110" rIns="122222" bIns="61110">
            <a:spAutoFit/>
          </a:bodyPr>
          <a:lstStyle/>
          <a:p>
            <a:r>
              <a:rPr lang="da-DK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Kultur er et ledelsesværktøj</a:t>
            </a:r>
          </a:p>
          <a:p>
            <a:pPr>
              <a:spcBef>
                <a:spcPts val="1200"/>
              </a:spcBef>
              <a:buFont typeface="Arial" pitchFamily="34" charset="0"/>
              <a:buChar char="•"/>
            </a:pPr>
            <a:r>
              <a:rPr lang="da-DK" sz="32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Ved at udnytte kulturen kan ledelsen</a:t>
            </a:r>
          </a:p>
          <a:p>
            <a:pPr lvl="1">
              <a:spcBef>
                <a:spcPts val="1200"/>
              </a:spcBef>
              <a:buFont typeface="Arial" pitchFamily="34" charset="0"/>
              <a:buChar char="•"/>
            </a:pPr>
            <a:r>
              <a:rPr lang="da-DK" sz="32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Få medarbejdere til at være mere målrettede </a:t>
            </a:r>
          </a:p>
          <a:p>
            <a:pPr lvl="1">
              <a:spcBef>
                <a:spcPts val="1200"/>
              </a:spcBef>
              <a:buFont typeface="Arial" pitchFamily="34" charset="0"/>
              <a:buChar char="•"/>
            </a:pPr>
            <a:r>
              <a:rPr lang="da-DK" sz="32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Motivere til at yde en indsats</a:t>
            </a:r>
          </a:p>
          <a:p>
            <a:pPr>
              <a:spcBef>
                <a:spcPts val="1200"/>
              </a:spcBef>
              <a:buFont typeface="Arial" pitchFamily="34" charset="0"/>
              <a:buChar char="•"/>
            </a:pPr>
            <a:r>
              <a:rPr lang="da-DK" sz="32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Stærk kultur – giver uformelle regler for, hvordan man skal opføre sig</a:t>
            </a:r>
          </a:p>
          <a:p>
            <a:pPr>
              <a:spcBef>
                <a:spcPts val="1200"/>
              </a:spcBef>
              <a:buFont typeface="Arial" pitchFamily="34" charset="0"/>
              <a:buChar char="•"/>
            </a:pPr>
            <a:r>
              <a:rPr lang="da-DK" sz="32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Lederen må være bevidst om kulturen</a:t>
            </a:r>
          </a:p>
          <a:p>
            <a:pPr>
              <a:spcBef>
                <a:spcPts val="1200"/>
              </a:spcBef>
            </a:pPr>
            <a:endParaRPr lang="da-DK" sz="4000" dirty="0">
              <a:solidFill>
                <a:schemeClr val="tx1">
                  <a:lumMod val="85000"/>
                  <a:lumOff val="1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lvl="1">
              <a:spcBef>
                <a:spcPts val="1200"/>
              </a:spcBef>
              <a:buFont typeface="Arial" pitchFamily="34" charset="0"/>
              <a:buChar char="•"/>
            </a:pPr>
            <a:endParaRPr lang="da-DK" sz="4000" dirty="0">
              <a:solidFill>
                <a:schemeClr val="tx1">
                  <a:lumMod val="85000"/>
                  <a:lumOff val="1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34" name="Gruppe 33">
            <a:extLst>
              <a:ext uri="{FF2B5EF4-FFF2-40B4-BE49-F238E27FC236}">
                <a16:creationId xmlns:a16="http://schemas.microsoft.com/office/drawing/2014/main" id="{21B49545-BF52-4B8A-8935-B8210457CBD5}"/>
              </a:ext>
            </a:extLst>
          </p:cNvPr>
          <p:cNvGrpSpPr/>
          <p:nvPr/>
        </p:nvGrpSpPr>
        <p:grpSpPr>
          <a:xfrm>
            <a:off x="378752" y="1553285"/>
            <a:ext cx="8481766" cy="5984123"/>
            <a:chOff x="379967" y="1834101"/>
            <a:chExt cx="8481766" cy="5984123"/>
          </a:xfrm>
        </p:grpSpPr>
        <p:sp>
          <p:nvSpPr>
            <p:cNvPr id="35" name="Afrundet rektangel 15">
              <a:extLst>
                <a:ext uri="{FF2B5EF4-FFF2-40B4-BE49-F238E27FC236}">
                  <a16:creationId xmlns:a16="http://schemas.microsoft.com/office/drawing/2014/main" id="{E6FA6243-8C6A-4F2F-9AE0-20DC5E864DA7}"/>
                </a:ext>
              </a:extLst>
            </p:cNvPr>
            <p:cNvSpPr/>
            <p:nvPr/>
          </p:nvSpPr>
          <p:spPr>
            <a:xfrm>
              <a:off x="1881414" y="4566613"/>
              <a:ext cx="3429407" cy="2552700"/>
            </a:xfrm>
            <a:prstGeom prst="roundRect">
              <a:avLst/>
            </a:prstGeom>
            <a:solidFill>
              <a:srgbClr val="ABBD38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Ins="0" rtlCol="0" anchor="ctr" anchorCtr="0"/>
            <a:lstStyle/>
            <a:p>
              <a:pPr algn="ctr"/>
              <a:r>
                <a:rPr lang="da-DK" b="1" dirty="0" err="1">
                  <a:solidFill>
                    <a:schemeClr val="tx1"/>
                  </a:solidFill>
                </a:rPr>
                <a:t>Process</a:t>
              </a:r>
              <a:r>
                <a:rPr lang="da-DK" b="1" dirty="0">
                  <a:solidFill>
                    <a:schemeClr val="tx1"/>
                  </a:solidFill>
                </a:rPr>
                <a:t>-</a:t>
              </a:r>
            </a:p>
            <a:p>
              <a:pPr algn="ctr"/>
              <a:r>
                <a:rPr lang="da-DK" b="1" dirty="0">
                  <a:solidFill>
                    <a:schemeClr val="tx1"/>
                  </a:solidFill>
                </a:rPr>
                <a:t>kulturen</a:t>
              </a:r>
            </a:p>
          </p:txBody>
        </p:sp>
        <p:sp>
          <p:nvSpPr>
            <p:cNvPr id="36" name="Tekstfelt 35">
              <a:extLst>
                <a:ext uri="{FF2B5EF4-FFF2-40B4-BE49-F238E27FC236}">
                  <a16:creationId xmlns:a16="http://schemas.microsoft.com/office/drawing/2014/main" id="{ED719889-6EF4-4850-98C6-D0279ABBF944}"/>
                </a:ext>
              </a:extLst>
            </p:cNvPr>
            <p:cNvSpPr txBox="1"/>
            <p:nvPr/>
          </p:nvSpPr>
          <p:spPr>
            <a:xfrm>
              <a:off x="2722310" y="7344027"/>
              <a:ext cx="516636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da-DK" b="1" dirty="0"/>
                <a:t>Hastighed af feedback</a:t>
              </a:r>
            </a:p>
          </p:txBody>
        </p:sp>
        <p:sp>
          <p:nvSpPr>
            <p:cNvPr id="41" name="Tekstfelt 40">
              <a:extLst>
                <a:ext uri="{FF2B5EF4-FFF2-40B4-BE49-F238E27FC236}">
                  <a16:creationId xmlns:a16="http://schemas.microsoft.com/office/drawing/2014/main" id="{6B39C60A-DC99-4937-BA8C-C50D11E07958}"/>
                </a:ext>
              </a:extLst>
            </p:cNvPr>
            <p:cNvSpPr txBox="1"/>
            <p:nvPr/>
          </p:nvSpPr>
          <p:spPr>
            <a:xfrm>
              <a:off x="379967" y="4064130"/>
              <a:ext cx="93577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da-DK" b="1" dirty="0"/>
                <a:t>Risiko</a:t>
              </a:r>
            </a:p>
          </p:txBody>
        </p:sp>
        <p:sp>
          <p:nvSpPr>
            <p:cNvPr id="51" name="Tekstfelt 50">
              <a:extLst>
                <a:ext uri="{FF2B5EF4-FFF2-40B4-BE49-F238E27FC236}">
                  <a16:creationId xmlns:a16="http://schemas.microsoft.com/office/drawing/2014/main" id="{3F04B3CE-D6C5-45DE-9DC2-8DF5597A4F63}"/>
                </a:ext>
              </a:extLst>
            </p:cNvPr>
            <p:cNvSpPr txBox="1"/>
            <p:nvPr/>
          </p:nvSpPr>
          <p:spPr>
            <a:xfrm>
              <a:off x="8237844" y="7344507"/>
              <a:ext cx="623889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a-DK" b="1" dirty="0"/>
                <a:t>Høj</a:t>
              </a:r>
            </a:p>
          </p:txBody>
        </p:sp>
        <p:sp>
          <p:nvSpPr>
            <p:cNvPr id="52" name="Tekstfelt 51">
              <a:extLst>
                <a:ext uri="{FF2B5EF4-FFF2-40B4-BE49-F238E27FC236}">
                  <a16:creationId xmlns:a16="http://schemas.microsoft.com/office/drawing/2014/main" id="{FC59342C-0214-4E8D-9BBC-04750458F45F}"/>
                </a:ext>
              </a:extLst>
            </p:cNvPr>
            <p:cNvSpPr txBox="1"/>
            <p:nvPr/>
          </p:nvSpPr>
          <p:spPr>
            <a:xfrm>
              <a:off x="872034" y="1834101"/>
              <a:ext cx="623889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a-DK" b="1" dirty="0"/>
                <a:t>Høj</a:t>
              </a:r>
            </a:p>
          </p:txBody>
        </p:sp>
        <p:sp>
          <p:nvSpPr>
            <p:cNvPr id="53" name="Tekstfelt 52">
              <a:extLst>
                <a:ext uri="{FF2B5EF4-FFF2-40B4-BE49-F238E27FC236}">
                  <a16:creationId xmlns:a16="http://schemas.microsoft.com/office/drawing/2014/main" id="{AC64E94B-43E1-450E-8A40-F358EE4C5A6E}"/>
                </a:ext>
              </a:extLst>
            </p:cNvPr>
            <p:cNvSpPr txBox="1"/>
            <p:nvPr/>
          </p:nvSpPr>
          <p:spPr>
            <a:xfrm>
              <a:off x="1712570" y="7356559"/>
              <a:ext cx="60830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a-DK" b="1" dirty="0"/>
                <a:t>Lav</a:t>
              </a:r>
            </a:p>
          </p:txBody>
        </p:sp>
        <p:cxnSp>
          <p:nvCxnSpPr>
            <p:cNvPr id="54" name="Lige forbindelse 53">
              <a:extLst>
                <a:ext uri="{FF2B5EF4-FFF2-40B4-BE49-F238E27FC236}">
                  <a16:creationId xmlns:a16="http://schemas.microsoft.com/office/drawing/2014/main" id="{CE9BB425-E1B5-4DAD-996E-72CBDEE77B85}"/>
                </a:ext>
              </a:extLst>
            </p:cNvPr>
            <p:cNvCxnSpPr/>
            <p:nvPr/>
          </p:nvCxnSpPr>
          <p:spPr>
            <a:xfrm flipV="1">
              <a:off x="1677421" y="1853357"/>
              <a:ext cx="0" cy="5259913"/>
            </a:xfrm>
            <a:prstGeom prst="line">
              <a:avLst/>
            </a:prstGeom>
            <a:ln w="60325">
              <a:solidFill>
                <a:schemeClr val="bg1">
                  <a:lumMod val="65000"/>
                </a:schemeClr>
              </a:solidFill>
              <a:headEnd type="non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Lige forbindelse 54">
              <a:extLst>
                <a:ext uri="{FF2B5EF4-FFF2-40B4-BE49-F238E27FC236}">
                  <a16:creationId xmlns:a16="http://schemas.microsoft.com/office/drawing/2014/main" id="{F6C1B22B-30A6-46CC-BD43-286BB4320CE8}"/>
                </a:ext>
              </a:extLst>
            </p:cNvPr>
            <p:cNvCxnSpPr>
              <a:cxnSpLocks/>
            </p:cNvCxnSpPr>
            <p:nvPr/>
          </p:nvCxnSpPr>
          <p:spPr>
            <a:xfrm>
              <a:off x="1879281" y="7255921"/>
              <a:ext cx="6970637" cy="0"/>
            </a:xfrm>
            <a:prstGeom prst="line">
              <a:avLst/>
            </a:prstGeom>
            <a:ln w="60325">
              <a:solidFill>
                <a:schemeClr val="bg1">
                  <a:lumMod val="65000"/>
                </a:schemeClr>
              </a:solidFill>
              <a:headEnd type="non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6" name="Afrundet rektangel 5">
              <a:extLst>
                <a:ext uri="{FF2B5EF4-FFF2-40B4-BE49-F238E27FC236}">
                  <a16:creationId xmlns:a16="http://schemas.microsoft.com/office/drawing/2014/main" id="{9C5F1504-52DD-4AC0-8730-C2CD322F1A9E}"/>
                </a:ext>
              </a:extLst>
            </p:cNvPr>
            <p:cNvSpPr/>
            <p:nvPr/>
          </p:nvSpPr>
          <p:spPr>
            <a:xfrm>
              <a:off x="1879281" y="1905147"/>
              <a:ext cx="3429407" cy="2552700"/>
            </a:xfrm>
            <a:prstGeom prst="roundRect">
              <a:avLst/>
            </a:prstGeom>
            <a:solidFill>
              <a:srgbClr val="D53627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tlCol="0" anchor="ctr" anchorCtr="0"/>
            <a:lstStyle/>
            <a:p>
              <a:pPr algn="ctr"/>
              <a:r>
                <a:rPr lang="da-DK" b="1" dirty="0">
                  <a:solidFill>
                    <a:schemeClr val="tx1"/>
                  </a:solidFill>
                </a:rPr>
                <a:t>Bet </a:t>
              </a:r>
              <a:r>
                <a:rPr lang="da-DK" b="1" dirty="0" err="1">
                  <a:solidFill>
                    <a:schemeClr val="tx1"/>
                  </a:solidFill>
                </a:rPr>
                <a:t>your</a:t>
              </a:r>
              <a:r>
                <a:rPr lang="da-DK" b="1" dirty="0">
                  <a:solidFill>
                    <a:schemeClr val="tx1"/>
                  </a:solidFill>
                </a:rPr>
                <a:t> </a:t>
              </a:r>
            </a:p>
            <a:p>
              <a:pPr algn="ctr"/>
              <a:r>
                <a:rPr lang="da-DK" b="1" dirty="0">
                  <a:solidFill>
                    <a:schemeClr val="tx1"/>
                  </a:solidFill>
                </a:rPr>
                <a:t>company-kulturen</a:t>
              </a:r>
            </a:p>
          </p:txBody>
        </p:sp>
        <p:sp>
          <p:nvSpPr>
            <p:cNvPr id="57" name="Afrundet rektangel 14">
              <a:extLst>
                <a:ext uri="{FF2B5EF4-FFF2-40B4-BE49-F238E27FC236}">
                  <a16:creationId xmlns:a16="http://schemas.microsoft.com/office/drawing/2014/main" id="{E5619916-10DB-4FA6-B3DC-8EA9295C49EA}"/>
                </a:ext>
              </a:extLst>
            </p:cNvPr>
            <p:cNvSpPr/>
            <p:nvPr/>
          </p:nvSpPr>
          <p:spPr>
            <a:xfrm>
              <a:off x="5420511" y="1906011"/>
              <a:ext cx="3429407" cy="2552700"/>
            </a:xfrm>
            <a:prstGeom prst="roundRect">
              <a:avLst/>
            </a:prstGeom>
            <a:solidFill>
              <a:srgbClr val="F7942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Ins="0" rtlCol="0" anchor="ctr" anchorCtr="0"/>
            <a:lstStyle/>
            <a:p>
              <a:pPr algn="ctr"/>
              <a:r>
                <a:rPr lang="da-DK" b="1" dirty="0">
                  <a:solidFill>
                    <a:schemeClr val="tx1"/>
                  </a:solidFill>
                </a:rPr>
                <a:t>Macho/tough </a:t>
              </a:r>
              <a:r>
                <a:rPr lang="da-DK" b="1" dirty="0" err="1">
                  <a:solidFill>
                    <a:schemeClr val="tx1"/>
                  </a:solidFill>
                </a:rPr>
                <a:t>guy</a:t>
              </a:r>
              <a:endParaRPr lang="da-DK" b="1" dirty="0">
                <a:solidFill>
                  <a:schemeClr val="tx1"/>
                </a:solidFill>
              </a:endParaRPr>
            </a:p>
            <a:p>
              <a:pPr algn="ctr"/>
              <a:r>
                <a:rPr lang="da-DK" b="1" dirty="0">
                  <a:solidFill>
                    <a:schemeClr val="tx1"/>
                  </a:solidFill>
                </a:rPr>
                <a:t>kulturen</a:t>
              </a:r>
            </a:p>
          </p:txBody>
        </p:sp>
        <p:sp>
          <p:nvSpPr>
            <p:cNvPr id="58" name="Afrundet rektangel 16">
              <a:extLst>
                <a:ext uri="{FF2B5EF4-FFF2-40B4-BE49-F238E27FC236}">
                  <a16:creationId xmlns:a16="http://schemas.microsoft.com/office/drawing/2014/main" id="{6A8AF084-627C-482D-A3AC-A2360A4AD440}"/>
                </a:ext>
              </a:extLst>
            </p:cNvPr>
            <p:cNvSpPr/>
            <p:nvPr/>
          </p:nvSpPr>
          <p:spPr>
            <a:xfrm>
              <a:off x="5420511" y="4560570"/>
              <a:ext cx="3429407" cy="2552700"/>
            </a:xfrm>
            <a:prstGeom prst="roundRect">
              <a:avLst/>
            </a:prstGeom>
            <a:solidFill>
              <a:srgbClr val="3E7F9F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tlCol="0" anchor="ctr" anchorCtr="0"/>
            <a:lstStyle/>
            <a:p>
              <a:pPr algn="ctr"/>
              <a:endParaRPr lang="da-DK" b="1" dirty="0">
                <a:solidFill>
                  <a:schemeClr val="tx1"/>
                </a:solidFill>
              </a:endParaRPr>
            </a:p>
            <a:p>
              <a:pPr algn="ctr"/>
              <a:r>
                <a:rPr lang="da-DK" b="1" dirty="0">
                  <a:solidFill>
                    <a:schemeClr val="tx1"/>
                  </a:solidFill>
                </a:rPr>
                <a:t>Work </a:t>
              </a:r>
              <a:r>
                <a:rPr lang="da-DK" b="1" dirty="0" err="1">
                  <a:solidFill>
                    <a:schemeClr val="tx1"/>
                  </a:solidFill>
                </a:rPr>
                <a:t>hard</a:t>
              </a:r>
              <a:r>
                <a:rPr lang="da-DK" b="1" dirty="0">
                  <a:solidFill>
                    <a:schemeClr val="tx1"/>
                  </a:solidFill>
                </a:rPr>
                <a:t>/</a:t>
              </a:r>
              <a:r>
                <a:rPr lang="da-DK" b="1" dirty="0" err="1">
                  <a:solidFill>
                    <a:schemeClr val="tx1"/>
                  </a:solidFill>
                </a:rPr>
                <a:t>play</a:t>
              </a:r>
              <a:r>
                <a:rPr lang="da-DK" b="1" dirty="0">
                  <a:solidFill>
                    <a:schemeClr val="tx1"/>
                  </a:solidFill>
                </a:rPr>
                <a:t> </a:t>
              </a:r>
              <a:r>
                <a:rPr lang="da-DK" b="1" dirty="0" err="1">
                  <a:solidFill>
                    <a:schemeClr val="tx1"/>
                  </a:solidFill>
                </a:rPr>
                <a:t>hard</a:t>
              </a:r>
              <a:endParaRPr lang="da-DK" b="1" dirty="0">
                <a:solidFill>
                  <a:schemeClr val="tx1"/>
                </a:solidFill>
              </a:endParaRPr>
            </a:p>
            <a:p>
              <a:pPr algn="ctr"/>
              <a:r>
                <a:rPr lang="da-DK" b="1" dirty="0">
                  <a:solidFill>
                    <a:schemeClr val="tx1"/>
                  </a:solidFill>
                </a:rPr>
                <a:t>kulturen</a:t>
              </a:r>
            </a:p>
            <a:p>
              <a:endParaRPr lang="da-DK" sz="1800" b="1" dirty="0">
                <a:solidFill>
                  <a:schemeClr val="tx1"/>
                </a:solidFill>
              </a:endParaRPr>
            </a:p>
          </p:txBody>
        </p:sp>
      </p:grpSp>
      <p:sp>
        <p:nvSpPr>
          <p:cNvPr id="33" name="Tekstfelt 32">
            <a:extLst>
              <a:ext uri="{FF2B5EF4-FFF2-40B4-BE49-F238E27FC236}">
                <a16:creationId xmlns:a16="http://schemas.microsoft.com/office/drawing/2014/main" id="{2DFA99E5-FAD0-400B-ADF4-673A291C041C}"/>
              </a:ext>
            </a:extLst>
          </p:cNvPr>
          <p:cNvSpPr txBox="1"/>
          <p:nvPr/>
        </p:nvSpPr>
        <p:spPr>
          <a:xfrm>
            <a:off x="880775" y="6233733"/>
            <a:ext cx="60830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a-DK" b="1" dirty="0"/>
              <a:t>Lav</a:t>
            </a:r>
          </a:p>
        </p:txBody>
      </p:sp>
    </p:spTree>
    <p:extLst>
      <p:ext uri="{BB962C8B-B14F-4D97-AF65-F5344CB8AC3E}">
        <p14:creationId xmlns:p14="http://schemas.microsoft.com/office/powerpoint/2010/main" val="3773701275"/>
      </p:ext>
    </p:extLst>
  </p:cSld>
  <p:clrMapOvr>
    <a:masterClrMapping/>
  </p:clrMapOvr>
  <p:transition advClick="0" advTm="23934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/>
          <p:cNvSpPr/>
          <p:nvPr/>
        </p:nvSpPr>
        <p:spPr>
          <a:xfrm>
            <a:off x="-5543" y="2350892"/>
            <a:ext cx="16255999" cy="4062954"/>
          </a:xfrm>
          <a:prstGeom prst="rect">
            <a:avLst/>
          </a:prstGeom>
        </p:spPr>
        <p:txBody>
          <a:bodyPr wrap="square" lIns="122222" tIns="61110" rIns="122222" bIns="61110">
            <a:spAutoFit/>
          </a:bodyPr>
          <a:lstStyle/>
          <a:p>
            <a:pPr algn="ctr"/>
            <a:r>
              <a:rPr lang="da-DK" sz="4800" b="1" dirty="0">
                <a:solidFill>
                  <a:srgbClr val="452103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da-DK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Mere om </a:t>
            </a:r>
            <a:r>
              <a:rPr lang="da-DK" sz="4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emnet</a:t>
            </a:r>
            <a:r>
              <a:rPr lang="da-DK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 på: </a:t>
            </a:r>
          </a:p>
          <a:p>
            <a:pPr algn="ctr"/>
            <a:endParaRPr lang="da-DK" sz="7200" dirty="0">
              <a:solidFill>
                <a:schemeClr val="tx1">
                  <a:lumMod val="85000"/>
                  <a:lumOff val="15000"/>
                </a:schemeClr>
              </a:solidFill>
              <a:latin typeface="Myriad Web Pro" pitchFamily="34" charset="0"/>
              <a:cs typeface="Aharoni" pitchFamily="2" charset="-79"/>
            </a:endParaRPr>
          </a:p>
          <a:p>
            <a:pPr algn="ctr"/>
            <a:endParaRPr lang="da-DK" sz="4800" b="1" dirty="0">
              <a:solidFill>
                <a:schemeClr val="tx1">
                  <a:lumMod val="85000"/>
                  <a:lumOff val="15000"/>
                </a:schemeClr>
              </a:solidFill>
              <a:latin typeface="Myriad Web Pro" pitchFamily="34" charset="0"/>
              <a:cs typeface="Aharoni" pitchFamily="2" charset="-79"/>
            </a:endParaRPr>
          </a:p>
          <a:p>
            <a:pPr algn="ctr"/>
            <a:endParaRPr lang="da-DK" sz="4000" b="1" dirty="0">
              <a:solidFill>
                <a:schemeClr val="tx1">
                  <a:lumMod val="85000"/>
                  <a:lumOff val="15000"/>
                </a:schemeClr>
              </a:solidFill>
              <a:latin typeface="Myriad Web Pro" pitchFamily="34" charset="0"/>
              <a:cs typeface="Aharoni" pitchFamily="2" charset="-79"/>
            </a:endParaRPr>
          </a:p>
          <a:p>
            <a:pPr algn="ctr"/>
            <a:r>
              <a:rPr lang="da-DK" sz="4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Myriad Web Pro" pitchFamily="34" charset="0"/>
                <a:cs typeface="Aharoni" pitchFamily="2" charset="-79"/>
              </a:rPr>
              <a:t>www.ForklarMigLige</a:t>
            </a:r>
            <a:r>
              <a:rPr lang="da-DK" sz="4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Myriad Web Pro" pitchFamily="34" charset="0"/>
                <a:cs typeface="Aharoni" pitchFamily="2" charset="-79"/>
              </a:rPr>
              <a:t>.dk</a:t>
            </a:r>
          </a:p>
        </p:txBody>
      </p:sp>
      <p:pic>
        <p:nvPicPr>
          <p:cNvPr id="2" name="Billed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60006" y="3417742"/>
            <a:ext cx="10058400" cy="20954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2363891"/>
      </p:ext>
    </p:extLst>
  </p:cSld>
  <p:clrMapOvr>
    <a:masterClrMapping/>
  </p:clrMapOvr>
  <p:transition advClick="0" advTm="6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2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PRESENTER" val="49d05ad951b91c48523a34ae11fcef8deff53035"/>
</p:tagLst>
</file>

<file path=ppt/theme/theme1.xml><?xml version="1.0" encoding="utf-8"?>
<a:theme xmlns:a="http://schemas.openxmlformats.org/drawingml/2006/main" name="Kontortema">
  <a:themeElements>
    <a:clrScheme name="Kont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ont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Kontortema">
  <a:themeElements>
    <a:clrScheme name="Kont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ont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Kontortema">
  <a:themeElements>
    <a:clrScheme name="Kont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ont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18737</TotalTime>
  <Words>140</Words>
  <Application>Microsoft Office PowerPoint</Application>
  <PresentationFormat>Brugerdefineret</PresentationFormat>
  <Paragraphs>41</Paragraphs>
  <Slides>3</Slides>
  <Notes>3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4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3</vt:i4>
      </vt:variant>
    </vt:vector>
  </HeadingPairs>
  <TitlesOfParts>
    <vt:vector size="8" baseType="lpstr">
      <vt:lpstr>Aharoni</vt:lpstr>
      <vt:lpstr>Arial</vt:lpstr>
      <vt:lpstr>Calibri</vt:lpstr>
      <vt:lpstr>Myriad Web Pro</vt:lpstr>
      <vt:lpstr>Kontortema</vt:lpstr>
      <vt:lpstr>PowerPoint-præsentation</vt:lpstr>
      <vt:lpstr>PowerPoint-præsentation</vt:lpstr>
      <vt:lpstr>PowerPoint-præsentation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PowerPoint-præsentation</dc:title>
  <dc:creator>MonsterCreative</dc:creator>
  <cp:lastModifiedBy>Kirsten  Wissing</cp:lastModifiedBy>
  <cp:revision>673</cp:revision>
  <dcterms:created xsi:type="dcterms:W3CDTF">2012-01-17T11:58:12Z</dcterms:created>
  <dcterms:modified xsi:type="dcterms:W3CDTF">2020-07-31T13:47:35Z</dcterms:modified>
</cp:coreProperties>
</file>