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17" r:id="rId2"/>
    <p:sldId id="318" r:id="rId3"/>
    <p:sldId id="319" r:id="rId4"/>
    <p:sldId id="448" r:id="rId5"/>
  </p:sldIdLst>
  <p:sldSz cx="16256000" cy="9145588"/>
  <p:notesSz cx="6858000" cy="9144000"/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2">
          <p15:clr>
            <a:srgbClr val="A4A3A4"/>
          </p15:clr>
        </p15:guide>
        <p15:guide id="2" pos="5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7F9F"/>
    <a:srgbClr val="F79421"/>
    <a:srgbClr val="D53627"/>
    <a:srgbClr val="ABBD38"/>
    <a:srgbClr val="FFF6E5"/>
    <a:srgbClr val="FFFF00"/>
    <a:srgbClr val="4F81BD"/>
    <a:srgbClr val="E28100"/>
    <a:srgbClr val="FFFFFF"/>
    <a:srgbClr val="F79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84652" autoAdjust="0"/>
  </p:normalViewPr>
  <p:slideViewPr>
    <p:cSldViewPr snapToGrid="0">
      <p:cViewPr varScale="1">
        <p:scale>
          <a:sx n="48" d="100"/>
          <a:sy n="48" d="100"/>
        </p:scale>
        <p:origin x="1320" y="48"/>
      </p:cViewPr>
      <p:guideLst>
        <p:guide orient="horz" pos="2882"/>
        <p:guide pos="5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06-03-2025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057E0-FEDE-4C7D-91DE-32E149041D7E}" type="datetimeFigureOut">
              <a:rPr lang="da-DK" smtClean="0"/>
              <a:t>06-03-2025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DDCED-4F3B-47DD-A2B3-5F65674F16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5477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Begrebet </a:t>
            </a:r>
            <a:r>
              <a:rPr lang="da-DK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priselasticitet</a:t>
            </a:r>
            <a:r>
              <a:rPr lang="da-DK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er centralt inden for økonomi og beskriver, hvordan efterspørgslen efter en vare eller tjenesteydelse reagerer på ændringer i prisen.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 britiske økonom Alfred Marshall undersøgte dette i slutningen 19. århundrede.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Hvorfor er salgsmængden af nogle produkter næsten upåvirket af prisændringer, mens salget af andre produkter påvirkes voldsomt af prisændringer?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Det forklares her vha. begrebet priselasticitet.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EDDCED-4F3B-47DD-A2B3-5F65674F1628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0711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1F0B3-2D39-18B7-24ED-186B04DD7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CFE91293-E6FF-ED22-82E7-D3A9BE2422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30B9603B-B939-EA7C-E334-D8B17F4E73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Marshall introducerede begrebet i sin bog </a:t>
            </a:r>
            <a:r>
              <a:rPr lang="da-DK" sz="18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Principles</a:t>
            </a:r>
            <a:r>
              <a:rPr lang="da-DK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da-DK" sz="18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Economics</a:t>
            </a:r>
            <a:r>
              <a:rPr lang="da-DK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fra 1890. Han brugte matematiske formler til at beskrive hvordan prisændringer på en vare påvirker forbrugernes efterspørgsel efter varen.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Efterspørgslen vises ved efterspørgselskurver, hvor hældningen viser, om efterspørgslen er </a:t>
            </a:r>
            <a:r>
              <a:rPr lang="da-DK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uelastisk</a:t>
            </a:r>
            <a:r>
              <a:rPr lang="da-DK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som den blå kurve viser – eller elastisk, som den røde kurve viser.</a:t>
            </a:r>
          </a:p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DB3E519-CB20-2EAC-F5FE-95F2E3A1E0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EDDCED-4F3B-47DD-A2B3-5F65674F1628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2492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DDCED-4F3B-47DD-A2B3-5F65674F1628}" type="slidenum">
              <a:rPr lang="da-DK" smtClean="0"/>
              <a:pPr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8936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06-03-2025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06-03-2025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9" name="Text Box 8"/>
          <p:cNvSpPr txBox="1">
            <a:spLocks noChangeArrowheads="1"/>
          </p:cNvSpPr>
          <p:nvPr/>
        </p:nvSpPr>
        <p:spPr bwMode="auto">
          <a:xfrm>
            <a:off x="2310253" y="1766495"/>
            <a:ext cx="988184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da-DK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Priselasticitet</a:t>
            </a:r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-1470145" y="6764283"/>
            <a:ext cx="12323942" cy="2408913"/>
          </a:xfrm>
          <a:prstGeom prst="rect">
            <a:avLst/>
          </a:prstGeom>
        </p:spPr>
      </p:pic>
      <p:sp>
        <p:nvSpPr>
          <p:cNvPr id="7" name="Rektangel 6"/>
          <p:cNvSpPr/>
          <p:nvPr/>
        </p:nvSpPr>
        <p:spPr>
          <a:xfrm>
            <a:off x="353400" y="5664011"/>
            <a:ext cx="16255999" cy="313962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www.ForklarMigLige.dk</a:t>
            </a:r>
          </a:p>
        </p:txBody>
      </p:sp>
      <p:grpSp>
        <p:nvGrpSpPr>
          <p:cNvPr id="9" name="Gruppe 8"/>
          <p:cNvGrpSpPr/>
          <p:nvPr/>
        </p:nvGrpSpPr>
        <p:grpSpPr>
          <a:xfrm>
            <a:off x="2293627" y="3497378"/>
            <a:ext cx="9822301" cy="3766321"/>
            <a:chOff x="756039" y="5096574"/>
            <a:chExt cx="9822301" cy="3766321"/>
          </a:xfrm>
        </p:grpSpPr>
        <p:sp>
          <p:nvSpPr>
            <p:cNvPr id="10" name="Tekstboks 9"/>
            <p:cNvSpPr txBox="1">
              <a:spLocks noChangeArrowheads="1"/>
            </p:cNvSpPr>
            <p:nvPr/>
          </p:nvSpPr>
          <p:spPr bwMode="auto">
            <a:xfrm>
              <a:off x="756039" y="509657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>
                  <a:solidFill>
                    <a:srgbClr val="9BBB59"/>
                  </a:solidFill>
                  <a:latin typeface="Aharoni"/>
                  <a:ea typeface="Aharoni"/>
                  <a:cs typeface="Aharoni"/>
                </a:rPr>
                <a:t>Alfred</a:t>
              </a:r>
              <a:endParaRPr lang="da-DK" sz="8000" dirty="0">
                <a:solidFill>
                  <a:srgbClr val="9BBB59"/>
                </a:solidFill>
                <a:latin typeface="Calibri" pitchFamily="34" charset="0"/>
              </a:endParaRPr>
            </a:p>
          </p:txBody>
        </p:sp>
        <p:sp>
          <p:nvSpPr>
            <p:cNvPr id="11" name="Tekstboks 10"/>
            <p:cNvSpPr txBox="1">
              <a:spLocks noChangeArrowheads="1"/>
            </p:cNvSpPr>
            <p:nvPr/>
          </p:nvSpPr>
          <p:spPr bwMode="auto">
            <a:xfrm>
              <a:off x="772664" y="613912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>
                  <a:solidFill>
                    <a:srgbClr val="7F7F7F"/>
                  </a:solidFill>
                  <a:latin typeface="Aharoni"/>
                  <a:ea typeface="Aharoni"/>
                  <a:cs typeface="Aharoni"/>
                </a:rPr>
                <a:t>Marshall</a:t>
              </a:r>
              <a:endParaRPr lang="da-DK" sz="8000" dirty="0">
                <a:latin typeface="Calibri" pitchFamily="34" charset="0"/>
              </a:endParaRPr>
            </a:p>
          </p:txBody>
        </p:sp>
        <p:sp>
          <p:nvSpPr>
            <p:cNvPr id="12" name="Tekstboks 11"/>
            <p:cNvSpPr txBox="1">
              <a:spLocks noChangeArrowheads="1"/>
            </p:cNvSpPr>
            <p:nvPr/>
          </p:nvSpPr>
          <p:spPr bwMode="auto">
            <a:xfrm>
              <a:off x="772665" y="7293235"/>
              <a:ext cx="8270894" cy="1569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3200" b="1" dirty="0">
                  <a:solidFill>
                    <a:srgbClr val="595959"/>
                  </a:solidFill>
                  <a:latin typeface="Calibri" pitchFamily="34" charset="0"/>
                </a:rPr>
                <a:t>Britisk økonom</a:t>
              </a:r>
            </a:p>
            <a:p>
              <a:r>
                <a:rPr lang="da-DK" sz="3200" b="1" dirty="0">
                  <a:solidFill>
                    <a:srgbClr val="595959"/>
                  </a:solidFill>
                  <a:latin typeface="Calibri" pitchFamily="34" charset="0"/>
                </a:rPr>
                <a:t>1842 - 1924</a:t>
              </a:r>
              <a:br>
                <a:rPr lang="da-DK" sz="3200" b="1" dirty="0">
                  <a:solidFill>
                    <a:srgbClr val="595959"/>
                  </a:solidFill>
                  <a:latin typeface="Calibri" pitchFamily="34" charset="0"/>
                </a:rPr>
              </a:br>
              <a:endParaRPr lang="da-DK" sz="3200" b="1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6264182"/>
      </p:ext>
    </p:extLst>
  </p:cSld>
  <p:clrMapOvr>
    <a:masterClrMapping/>
  </p:clrMapOvr>
  <p:transition advTm="182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Lige forbindelse 38">
            <a:extLst>
              <a:ext uri="{FF2B5EF4-FFF2-40B4-BE49-F238E27FC236}">
                <a16:creationId xmlns:a16="http://schemas.microsoft.com/office/drawing/2014/main" id="{B5115CCD-9FE7-687E-067E-88074CB9CE5C}"/>
              </a:ext>
            </a:extLst>
          </p:cNvPr>
          <p:cNvCxnSpPr>
            <a:cxnSpLocks/>
          </p:cNvCxnSpPr>
          <p:nvPr/>
        </p:nvCxnSpPr>
        <p:spPr>
          <a:xfrm flipH="1">
            <a:off x="1231641" y="5735220"/>
            <a:ext cx="4937171" cy="0"/>
          </a:xfrm>
          <a:prstGeom prst="line">
            <a:avLst/>
          </a:prstGeom>
          <a:ln w="38100">
            <a:solidFill>
              <a:srgbClr val="F794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Lige forbindelse 36">
            <a:extLst>
              <a:ext uri="{FF2B5EF4-FFF2-40B4-BE49-F238E27FC236}">
                <a16:creationId xmlns:a16="http://schemas.microsoft.com/office/drawing/2014/main" id="{B934CCED-DE97-9473-D596-5C66A94DB141}"/>
              </a:ext>
            </a:extLst>
          </p:cNvPr>
          <p:cNvCxnSpPr>
            <a:cxnSpLocks/>
          </p:cNvCxnSpPr>
          <p:nvPr/>
        </p:nvCxnSpPr>
        <p:spPr>
          <a:xfrm>
            <a:off x="1231641" y="4572794"/>
            <a:ext cx="3138194" cy="0"/>
          </a:xfrm>
          <a:prstGeom prst="line">
            <a:avLst/>
          </a:prstGeom>
          <a:ln w="38100" cap="flat" cmpd="sng" algn="ctr">
            <a:solidFill>
              <a:srgbClr val="F7942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" name="Rektangel 1">
            <a:extLst>
              <a:ext uri="{FF2B5EF4-FFF2-40B4-BE49-F238E27FC236}">
                <a16:creationId xmlns:a16="http://schemas.microsoft.com/office/drawing/2014/main" id="{0611184D-E5DA-D7F4-C217-4511E495D744}"/>
              </a:ext>
            </a:extLst>
          </p:cNvPr>
          <p:cNvSpPr/>
          <p:nvPr/>
        </p:nvSpPr>
        <p:spPr>
          <a:xfrm>
            <a:off x="9680290" y="947024"/>
            <a:ext cx="6354367" cy="2554848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r>
              <a:rPr lang="da-DK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Priselasticitet</a:t>
            </a:r>
            <a:endParaRPr lang="da-DK" sz="40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a-DK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Hvorfor påvirker prisændringer salgsmængden forskelligt?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1D65BB93-5106-2345-373E-C6E6359C94FD}"/>
              </a:ext>
            </a:extLst>
          </p:cNvPr>
          <p:cNvSpPr txBox="1"/>
          <p:nvPr/>
        </p:nvSpPr>
        <p:spPr>
          <a:xfrm>
            <a:off x="773755" y="1289429"/>
            <a:ext cx="10983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4800" dirty="0"/>
              <a:t>Pris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4BE351AC-D52E-288B-01AC-C9C1F8186CC2}"/>
              </a:ext>
            </a:extLst>
          </p:cNvPr>
          <p:cNvSpPr txBox="1"/>
          <p:nvPr/>
        </p:nvSpPr>
        <p:spPr>
          <a:xfrm>
            <a:off x="7493330" y="7143633"/>
            <a:ext cx="24247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4800" dirty="0"/>
              <a:t>Mængde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E9F8929F-ACA3-CAC1-49CE-A9F96DE9A3E3}"/>
              </a:ext>
            </a:extLst>
          </p:cNvPr>
          <p:cNvSpPr txBox="1"/>
          <p:nvPr/>
        </p:nvSpPr>
        <p:spPr>
          <a:xfrm>
            <a:off x="1466474" y="3539032"/>
            <a:ext cx="25903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/>
              <a:t>Elastisk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C3B0ACB9-24D1-7261-6054-605F43F8A7A1}"/>
              </a:ext>
            </a:extLst>
          </p:cNvPr>
          <p:cNvSpPr txBox="1"/>
          <p:nvPr/>
        </p:nvSpPr>
        <p:spPr>
          <a:xfrm>
            <a:off x="3127315" y="2219137"/>
            <a:ext cx="22397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4400" dirty="0" err="1"/>
              <a:t>Uelastisk</a:t>
            </a:r>
            <a:endParaRPr lang="da-DK" sz="4400" dirty="0"/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E6FD2E33-FE92-F573-FCFE-C2622558B9B6}"/>
              </a:ext>
            </a:extLst>
          </p:cNvPr>
          <p:cNvSpPr txBox="1"/>
          <p:nvPr/>
        </p:nvSpPr>
        <p:spPr>
          <a:xfrm>
            <a:off x="623643" y="4293834"/>
            <a:ext cx="6671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4400" dirty="0"/>
              <a:t>P</a:t>
            </a:r>
            <a:r>
              <a:rPr lang="da-DK" sz="4400" baseline="-25000" dirty="0"/>
              <a:t>1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EBF6CE7E-89EA-DC62-CC2D-11678FE66A2C}"/>
              </a:ext>
            </a:extLst>
          </p:cNvPr>
          <p:cNvSpPr txBox="1"/>
          <p:nvPr/>
        </p:nvSpPr>
        <p:spPr>
          <a:xfrm>
            <a:off x="578598" y="5458019"/>
            <a:ext cx="4764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4400" dirty="0"/>
              <a:t>P</a:t>
            </a:r>
            <a:endParaRPr lang="da-DK" sz="4400" baseline="-25000" dirty="0"/>
          </a:p>
        </p:txBody>
      </p:sp>
      <p:cxnSp>
        <p:nvCxnSpPr>
          <p:cNvPr id="24" name="Lige pilforbindelse 23">
            <a:extLst>
              <a:ext uri="{FF2B5EF4-FFF2-40B4-BE49-F238E27FC236}">
                <a16:creationId xmlns:a16="http://schemas.microsoft.com/office/drawing/2014/main" id="{E2527F1A-DD87-FF22-1E83-8AAC7A9E047C}"/>
              </a:ext>
            </a:extLst>
          </p:cNvPr>
          <p:cNvCxnSpPr>
            <a:cxnSpLocks/>
          </p:cNvCxnSpPr>
          <p:nvPr/>
        </p:nvCxnSpPr>
        <p:spPr>
          <a:xfrm flipV="1">
            <a:off x="1231641" y="1996751"/>
            <a:ext cx="0" cy="550506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Lige pilforbindelse 25">
            <a:extLst>
              <a:ext uri="{FF2B5EF4-FFF2-40B4-BE49-F238E27FC236}">
                <a16:creationId xmlns:a16="http://schemas.microsoft.com/office/drawing/2014/main" id="{41F8F2B4-1A77-5163-F731-C5F34E0A84D5}"/>
              </a:ext>
            </a:extLst>
          </p:cNvPr>
          <p:cNvCxnSpPr>
            <a:cxnSpLocks/>
          </p:cNvCxnSpPr>
          <p:nvPr/>
        </p:nvCxnSpPr>
        <p:spPr>
          <a:xfrm>
            <a:off x="1231641" y="7501812"/>
            <a:ext cx="6339154" cy="3586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Lige forbindelse 26">
            <a:extLst>
              <a:ext uri="{FF2B5EF4-FFF2-40B4-BE49-F238E27FC236}">
                <a16:creationId xmlns:a16="http://schemas.microsoft.com/office/drawing/2014/main" id="{958FA26B-57D5-548E-2375-B92A425CCC5E}"/>
              </a:ext>
            </a:extLst>
          </p:cNvPr>
          <p:cNvCxnSpPr>
            <a:cxnSpLocks/>
          </p:cNvCxnSpPr>
          <p:nvPr/>
        </p:nvCxnSpPr>
        <p:spPr>
          <a:xfrm>
            <a:off x="3203510" y="2743200"/>
            <a:ext cx="2765476" cy="4487148"/>
          </a:xfrm>
          <a:prstGeom prst="line">
            <a:avLst/>
          </a:prstGeom>
          <a:ln w="57150">
            <a:solidFill>
              <a:srgbClr val="3E7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Lige forbindelse 27">
            <a:extLst>
              <a:ext uri="{FF2B5EF4-FFF2-40B4-BE49-F238E27FC236}">
                <a16:creationId xmlns:a16="http://schemas.microsoft.com/office/drawing/2014/main" id="{FAE9BB1A-F8C4-A9C1-0670-C842D9092082}"/>
              </a:ext>
            </a:extLst>
          </p:cNvPr>
          <p:cNvCxnSpPr>
            <a:cxnSpLocks/>
          </p:cNvCxnSpPr>
          <p:nvPr/>
        </p:nvCxnSpPr>
        <p:spPr>
          <a:xfrm>
            <a:off x="1902937" y="4232207"/>
            <a:ext cx="5206990" cy="1793420"/>
          </a:xfrm>
          <a:prstGeom prst="line">
            <a:avLst/>
          </a:prstGeom>
          <a:ln w="57150" cap="flat" cmpd="sng" algn="ctr">
            <a:solidFill>
              <a:srgbClr val="D5362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1" name="Tekstfelt 30">
            <a:extLst>
              <a:ext uri="{FF2B5EF4-FFF2-40B4-BE49-F238E27FC236}">
                <a16:creationId xmlns:a16="http://schemas.microsoft.com/office/drawing/2014/main" id="{AFFC31E7-16CD-1292-6705-FBCE7B550E93}"/>
              </a:ext>
            </a:extLst>
          </p:cNvPr>
          <p:cNvSpPr txBox="1"/>
          <p:nvPr/>
        </p:nvSpPr>
        <p:spPr>
          <a:xfrm>
            <a:off x="2359741" y="7447587"/>
            <a:ext cx="846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rgbClr val="FF0000"/>
                </a:solidFill>
              </a:rPr>
              <a:t>m</a:t>
            </a:r>
            <a:r>
              <a:rPr lang="da-DK" sz="4400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2AEDAB54-FA3F-D29E-CF40-CBB2E92BD607}"/>
              </a:ext>
            </a:extLst>
          </p:cNvPr>
          <p:cNvSpPr txBox="1"/>
          <p:nvPr/>
        </p:nvSpPr>
        <p:spPr>
          <a:xfrm>
            <a:off x="3896543" y="7424909"/>
            <a:ext cx="846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chemeClr val="tx2"/>
                </a:solidFill>
              </a:rPr>
              <a:t>m</a:t>
            </a:r>
            <a:r>
              <a:rPr lang="da-DK" sz="4400" baseline="-25000" dirty="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33" name="Tekstfelt 32">
            <a:extLst>
              <a:ext uri="{FF2B5EF4-FFF2-40B4-BE49-F238E27FC236}">
                <a16:creationId xmlns:a16="http://schemas.microsoft.com/office/drawing/2014/main" id="{273BE742-38DC-E86A-CBD7-EA48F021A85A}"/>
              </a:ext>
            </a:extLst>
          </p:cNvPr>
          <p:cNvSpPr txBox="1"/>
          <p:nvPr/>
        </p:nvSpPr>
        <p:spPr>
          <a:xfrm>
            <a:off x="4860969" y="7424908"/>
            <a:ext cx="5769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chemeClr val="tx2"/>
                </a:solidFill>
              </a:rPr>
              <a:t>m</a:t>
            </a:r>
            <a:endParaRPr lang="da-DK" sz="4400" baseline="-25000" dirty="0">
              <a:solidFill>
                <a:schemeClr val="tx2"/>
              </a:solidFill>
            </a:endParaRPr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4701AE22-1870-43A9-A4DC-9274F217D803}"/>
              </a:ext>
            </a:extLst>
          </p:cNvPr>
          <p:cNvSpPr txBox="1"/>
          <p:nvPr/>
        </p:nvSpPr>
        <p:spPr>
          <a:xfrm>
            <a:off x="5918858" y="7447587"/>
            <a:ext cx="5769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rgbClr val="C00000"/>
                </a:solidFill>
              </a:rPr>
              <a:t>m</a:t>
            </a:r>
            <a:endParaRPr lang="da-DK" sz="4400" baseline="-25000" dirty="0">
              <a:solidFill>
                <a:srgbClr val="C00000"/>
              </a:solidFill>
            </a:endParaRPr>
          </a:p>
        </p:txBody>
      </p:sp>
      <p:cxnSp>
        <p:nvCxnSpPr>
          <p:cNvPr id="44" name="Lige forbindelse 43">
            <a:extLst>
              <a:ext uri="{FF2B5EF4-FFF2-40B4-BE49-F238E27FC236}">
                <a16:creationId xmlns:a16="http://schemas.microsoft.com/office/drawing/2014/main" id="{5E93CAE4-03C6-34C0-9043-2F1BF9B1644A}"/>
              </a:ext>
            </a:extLst>
          </p:cNvPr>
          <p:cNvCxnSpPr>
            <a:cxnSpLocks/>
          </p:cNvCxnSpPr>
          <p:nvPr/>
        </p:nvCxnSpPr>
        <p:spPr>
          <a:xfrm>
            <a:off x="2811628" y="4572794"/>
            <a:ext cx="0" cy="2929018"/>
          </a:xfrm>
          <a:prstGeom prst="line">
            <a:avLst/>
          </a:prstGeom>
          <a:ln w="38100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5" name="Lige forbindelse 44">
            <a:extLst>
              <a:ext uri="{FF2B5EF4-FFF2-40B4-BE49-F238E27FC236}">
                <a16:creationId xmlns:a16="http://schemas.microsoft.com/office/drawing/2014/main" id="{869B9283-F0F8-9B2B-E0F7-EA4C506D47AC}"/>
              </a:ext>
            </a:extLst>
          </p:cNvPr>
          <p:cNvCxnSpPr>
            <a:cxnSpLocks/>
          </p:cNvCxnSpPr>
          <p:nvPr/>
        </p:nvCxnSpPr>
        <p:spPr>
          <a:xfrm>
            <a:off x="4369835" y="4572794"/>
            <a:ext cx="0" cy="2866614"/>
          </a:xfrm>
          <a:prstGeom prst="line">
            <a:avLst/>
          </a:prstGeom>
          <a:ln w="38100" cap="flat" cmpd="sng" algn="ctr">
            <a:solidFill>
              <a:srgbClr val="3E7F9F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6" name="Lige forbindelse 45">
            <a:extLst>
              <a:ext uri="{FF2B5EF4-FFF2-40B4-BE49-F238E27FC236}">
                <a16:creationId xmlns:a16="http://schemas.microsoft.com/office/drawing/2014/main" id="{25B2FD8B-3FDC-AD08-9350-B70FB23D46B6}"/>
              </a:ext>
            </a:extLst>
          </p:cNvPr>
          <p:cNvCxnSpPr/>
          <p:nvPr/>
        </p:nvCxnSpPr>
        <p:spPr>
          <a:xfrm>
            <a:off x="5057192" y="5735220"/>
            <a:ext cx="0" cy="1784526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Lige forbindelse 46">
            <a:extLst>
              <a:ext uri="{FF2B5EF4-FFF2-40B4-BE49-F238E27FC236}">
                <a16:creationId xmlns:a16="http://schemas.microsoft.com/office/drawing/2014/main" id="{184F83F9-4919-F15C-D982-4049C56199C5}"/>
              </a:ext>
            </a:extLst>
          </p:cNvPr>
          <p:cNvCxnSpPr/>
          <p:nvPr/>
        </p:nvCxnSpPr>
        <p:spPr>
          <a:xfrm>
            <a:off x="6168812" y="5735220"/>
            <a:ext cx="0" cy="1802461"/>
          </a:xfrm>
          <a:prstGeom prst="line">
            <a:avLst/>
          </a:prstGeom>
          <a:ln w="38100">
            <a:solidFill>
              <a:srgbClr val="C0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0565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5"/>
    </mc:Choice>
    <mc:Fallback xmlns="">
      <p:transition spd="slow" advTm="1570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DACCE-9E31-F6E4-AF33-E56E25F94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Lige forbindelse 43">
            <a:extLst>
              <a:ext uri="{FF2B5EF4-FFF2-40B4-BE49-F238E27FC236}">
                <a16:creationId xmlns:a16="http://schemas.microsoft.com/office/drawing/2014/main" id="{6913C075-0D8B-6517-A6FA-0D9D99A84C27}"/>
              </a:ext>
            </a:extLst>
          </p:cNvPr>
          <p:cNvCxnSpPr>
            <a:cxnSpLocks/>
          </p:cNvCxnSpPr>
          <p:nvPr/>
        </p:nvCxnSpPr>
        <p:spPr>
          <a:xfrm flipH="1">
            <a:off x="1231641" y="5735220"/>
            <a:ext cx="4937171" cy="0"/>
          </a:xfrm>
          <a:prstGeom prst="line">
            <a:avLst/>
          </a:prstGeom>
          <a:ln w="38100">
            <a:solidFill>
              <a:srgbClr val="F794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Lige forbindelse 38">
            <a:extLst>
              <a:ext uri="{FF2B5EF4-FFF2-40B4-BE49-F238E27FC236}">
                <a16:creationId xmlns:a16="http://schemas.microsoft.com/office/drawing/2014/main" id="{CAC8C672-5C0F-5940-D816-281661D73BD3}"/>
              </a:ext>
            </a:extLst>
          </p:cNvPr>
          <p:cNvCxnSpPr>
            <a:cxnSpLocks/>
          </p:cNvCxnSpPr>
          <p:nvPr/>
        </p:nvCxnSpPr>
        <p:spPr>
          <a:xfrm>
            <a:off x="1231641" y="4572794"/>
            <a:ext cx="3138194" cy="0"/>
          </a:xfrm>
          <a:prstGeom prst="line">
            <a:avLst/>
          </a:prstGeom>
          <a:ln w="38100" cap="flat" cmpd="sng" algn="ctr">
            <a:solidFill>
              <a:srgbClr val="F7942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5" name="Tekstfelt 24">
            <a:extLst>
              <a:ext uri="{FF2B5EF4-FFF2-40B4-BE49-F238E27FC236}">
                <a16:creationId xmlns:a16="http://schemas.microsoft.com/office/drawing/2014/main" id="{514F46B9-FD4E-4A1B-A887-048DB80CE25B}"/>
              </a:ext>
            </a:extLst>
          </p:cNvPr>
          <p:cNvSpPr txBox="1"/>
          <p:nvPr/>
        </p:nvSpPr>
        <p:spPr>
          <a:xfrm>
            <a:off x="5438012" y="6827248"/>
            <a:ext cx="4347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4000" dirty="0">
                <a:solidFill>
                  <a:srgbClr val="3E7F9F"/>
                </a:solidFill>
              </a:rPr>
              <a:t>E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BEFE9A1A-F2C6-EB27-A00B-9A97DBB108A8}"/>
              </a:ext>
            </a:extLst>
          </p:cNvPr>
          <p:cNvSpPr txBox="1"/>
          <p:nvPr/>
        </p:nvSpPr>
        <p:spPr>
          <a:xfrm>
            <a:off x="7289769" y="5607687"/>
            <a:ext cx="7288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dirty="0">
                <a:solidFill>
                  <a:srgbClr val="FF0000"/>
                </a:solidFill>
              </a:rPr>
              <a:t>E</a:t>
            </a:r>
            <a:r>
              <a:rPr lang="da-DK" sz="4000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71C03F00-B936-C904-1D46-A52531BAE5E6}"/>
              </a:ext>
            </a:extLst>
          </p:cNvPr>
          <p:cNvSpPr/>
          <p:nvPr/>
        </p:nvSpPr>
        <p:spPr>
          <a:xfrm>
            <a:off x="9680290" y="947024"/>
            <a:ext cx="6354367" cy="8064049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r>
              <a:rPr lang="da-DK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Priselasticitet</a:t>
            </a:r>
            <a:endParaRPr lang="da-DK" sz="40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da-DK" sz="3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Principles</a:t>
            </a:r>
            <a:r>
              <a:rPr lang="da-DK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of </a:t>
            </a:r>
            <a:r>
              <a:rPr lang="da-DK" sz="3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Economics</a:t>
            </a:r>
            <a:r>
              <a:rPr lang="da-DK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1890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a-DK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Matematiske formler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a-DK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Hvordan prisændringer påvirker:</a:t>
            </a:r>
          </a:p>
          <a:p>
            <a:pPr marL="1068309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a-DK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Forbrugernes efterspørgsel efter en vare (</a:t>
            </a:r>
            <a:r>
              <a:rPr lang="da-DK" sz="2800" dirty="0">
                <a:solidFill>
                  <a:srgbClr val="3E7F9F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da-DK" sz="2800" dirty="0">
                <a:solidFill>
                  <a:srgbClr val="ABBD3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2800" dirty="0">
                <a:latin typeface="Arial" pitchFamily="34" charset="0"/>
                <a:cs typeface="Arial" pitchFamily="34" charset="0"/>
              </a:rPr>
              <a:t>&amp;</a:t>
            </a:r>
            <a:r>
              <a:rPr lang="da-DK" sz="2800" dirty="0">
                <a:solidFill>
                  <a:srgbClr val="ABBD3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2800" dirty="0">
                <a:solidFill>
                  <a:srgbClr val="D53627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da-DK" sz="2800" baseline="-25000" dirty="0">
                <a:solidFill>
                  <a:srgbClr val="D53627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da-DK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1068309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a-DK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Vises ved efterspørgselskurver</a:t>
            </a:r>
          </a:p>
          <a:p>
            <a:pPr marL="1679417" lvl="2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a-DK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Uelastisk</a:t>
            </a:r>
            <a:r>
              <a:rPr lang="da-DK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(blå)</a:t>
            </a:r>
          </a:p>
          <a:p>
            <a:pPr marL="1679417" lvl="2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a-DK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Elastisk (rød)</a:t>
            </a:r>
          </a:p>
          <a:p>
            <a:pPr marL="1068309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da-DK" sz="2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1200"/>
              </a:spcBef>
            </a:pPr>
            <a:endParaRPr lang="da-DK" sz="2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endParaRPr lang="da-DK" sz="36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8A90AC6A-8937-5B5D-D6B3-CD21C629AF65}"/>
              </a:ext>
            </a:extLst>
          </p:cNvPr>
          <p:cNvSpPr/>
          <p:nvPr/>
        </p:nvSpPr>
        <p:spPr>
          <a:xfrm>
            <a:off x="5394688" y="6769372"/>
            <a:ext cx="478055" cy="657892"/>
          </a:xfrm>
          <a:prstGeom prst="rect">
            <a:avLst/>
          </a:prstGeom>
          <a:noFill/>
          <a:ln w="38100">
            <a:solidFill>
              <a:srgbClr val="3E7F9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6CB805C4-70BE-9A61-E259-9CDD5CC545A1}"/>
              </a:ext>
            </a:extLst>
          </p:cNvPr>
          <p:cNvSpPr/>
          <p:nvPr/>
        </p:nvSpPr>
        <p:spPr>
          <a:xfrm>
            <a:off x="7290710" y="5641088"/>
            <a:ext cx="627170" cy="638616"/>
          </a:xfrm>
          <a:prstGeom prst="rect">
            <a:avLst/>
          </a:prstGeom>
          <a:noFill/>
          <a:ln w="38100">
            <a:solidFill>
              <a:srgbClr val="D5362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D0C52E17-F3BE-109E-8E17-45AB4D73E8E7}"/>
              </a:ext>
            </a:extLst>
          </p:cNvPr>
          <p:cNvSpPr txBox="1"/>
          <p:nvPr/>
        </p:nvSpPr>
        <p:spPr>
          <a:xfrm>
            <a:off x="773755" y="1289429"/>
            <a:ext cx="10983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4800" dirty="0"/>
              <a:t>Pris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4D51DA56-DA42-422C-C891-FFDB05BF5ADE}"/>
              </a:ext>
            </a:extLst>
          </p:cNvPr>
          <p:cNvSpPr txBox="1"/>
          <p:nvPr/>
        </p:nvSpPr>
        <p:spPr>
          <a:xfrm>
            <a:off x="7493330" y="7143633"/>
            <a:ext cx="24247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4800" dirty="0"/>
              <a:t>Mængde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194F625C-4A92-6B1E-6191-39E9FFDA420D}"/>
              </a:ext>
            </a:extLst>
          </p:cNvPr>
          <p:cNvSpPr txBox="1"/>
          <p:nvPr/>
        </p:nvSpPr>
        <p:spPr>
          <a:xfrm>
            <a:off x="1466474" y="3539032"/>
            <a:ext cx="25903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/>
              <a:t>Elastisk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4DE6A76A-77A5-9343-538A-A818C1844BBD}"/>
              </a:ext>
            </a:extLst>
          </p:cNvPr>
          <p:cNvSpPr txBox="1"/>
          <p:nvPr/>
        </p:nvSpPr>
        <p:spPr>
          <a:xfrm>
            <a:off x="3127315" y="2219137"/>
            <a:ext cx="22397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4400" dirty="0" err="1"/>
              <a:t>Uelastisk</a:t>
            </a:r>
            <a:endParaRPr lang="da-DK" sz="4400" dirty="0"/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4DA81DC2-7D9C-34BD-0E27-7E5FE9E1BC81}"/>
              </a:ext>
            </a:extLst>
          </p:cNvPr>
          <p:cNvSpPr txBox="1"/>
          <p:nvPr/>
        </p:nvSpPr>
        <p:spPr>
          <a:xfrm>
            <a:off x="623643" y="4293834"/>
            <a:ext cx="6671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4400" dirty="0"/>
              <a:t>P</a:t>
            </a:r>
            <a:r>
              <a:rPr lang="da-DK" sz="4400" baseline="-25000" dirty="0"/>
              <a:t>1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61EFA2EE-BD86-7D3C-22E8-4E5B90173C88}"/>
              </a:ext>
            </a:extLst>
          </p:cNvPr>
          <p:cNvSpPr txBox="1"/>
          <p:nvPr/>
        </p:nvSpPr>
        <p:spPr>
          <a:xfrm>
            <a:off x="578598" y="5458019"/>
            <a:ext cx="4764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4400" dirty="0"/>
              <a:t>P</a:t>
            </a:r>
            <a:endParaRPr lang="da-DK" sz="4400" baseline="-25000" dirty="0"/>
          </a:p>
        </p:txBody>
      </p:sp>
      <p:cxnSp>
        <p:nvCxnSpPr>
          <p:cNvPr id="26" name="Lige pilforbindelse 25">
            <a:extLst>
              <a:ext uri="{FF2B5EF4-FFF2-40B4-BE49-F238E27FC236}">
                <a16:creationId xmlns:a16="http://schemas.microsoft.com/office/drawing/2014/main" id="{057A0E69-D444-DB56-FE85-B63D608966D5}"/>
              </a:ext>
            </a:extLst>
          </p:cNvPr>
          <p:cNvCxnSpPr>
            <a:cxnSpLocks/>
          </p:cNvCxnSpPr>
          <p:nvPr/>
        </p:nvCxnSpPr>
        <p:spPr>
          <a:xfrm flipV="1">
            <a:off x="1231641" y="1996751"/>
            <a:ext cx="0" cy="550506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Lige pilforbindelse 27">
            <a:extLst>
              <a:ext uri="{FF2B5EF4-FFF2-40B4-BE49-F238E27FC236}">
                <a16:creationId xmlns:a16="http://schemas.microsoft.com/office/drawing/2014/main" id="{426C92E3-EBA5-CBD2-1257-94DFA415A9FD}"/>
              </a:ext>
            </a:extLst>
          </p:cNvPr>
          <p:cNvCxnSpPr>
            <a:cxnSpLocks/>
          </p:cNvCxnSpPr>
          <p:nvPr/>
        </p:nvCxnSpPr>
        <p:spPr>
          <a:xfrm>
            <a:off x="1231641" y="7501812"/>
            <a:ext cx="6339154" cy="3586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Lige forbindelse 28">
            <a:extLst>
              <a:ext uri="{FF2B5EF4-FFF2-40B4-BE49-F238E27FC236}">
                <a16:creationId xmlns:a16="http://schemas.microsoft.com/office/drawing/2014/main" id="{B3F71DA1-E8F0-6BB3-2266-4A5918488B88}"/>
              </a:ext>
            </a:extLst>
          </p:cNvPr>
          <p:cNvCxnSpPr>
            <a:cxnSpLocks/>
          </p:cNvCxnSpPr>
          <p:nvPr/>
        </p:nvCxnSpPr>
        <p:spPr>
          <a:xfrm>
            <a:off x="3203510" y="2743200"/>
            <a:ext cx="2765476" cy="4487148"/>
          </a:xfrm>
          <a:prstGeom prst="line">
            <a:avLst/>
          </a:prstGeom>
          <a:ln w="57150">
            <a:solidFill>
              <a:srgbClr val="3E7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Lige forbindelse 29">
            <a:extLst>
              <a:ext uri="{FF2B5EF4-FFF2-40B4-BE49-F238E27FC236}">
                <a16:creationId xmlns:a16="http://schemas.microsoft.com/office/drawing/2014/main" id="{E2E696C1-4BC5-4215-484F-552E2998AB28}"/>
              </a:ext>
            </a:extLst>
          </p:cNvPr>
          <p:cNvCxnSpPr>
            <a:cxnSpLocks/>
          </p:cNvCxnSpPr>
          <p:nvPr/>
        </p:nvCxnSpPr>
        <p:spPr>
          <a:xfrm>
            <a:off x="1902937" y="4232207"/>
            <a:ext cx="5206990" cy="1793420"/>
          </a:xfrm>
          <a:prstGeom prst="line">
            <a:avLst/>
          </a:prstGeom>
          <a:ln w="57150" cap="flat" cmpd="sng" algn="ctr">
            <a:solidFill>
              <a:srgbClr val="D5362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1" name="Tekstfelt 30">
            <a:extLst>
              <a:ext uri="{FF2B5EF4-FFF2-40B4-BE49-F238E27FC236}">
                <a16:creationId xmlns:a16="http://schemas.microsoft.com/office/drawing/2014/main" id="{B93D814F-F782-7E46-90EB-90F75F91AAE0}"/>
              </a:ext>
            </a:extLst>
          </p:cNvPr>
          <p:cNvSpPr txBox="1"/>
          <p:nvPr/>
        </p:nvSpPr>
        <p:spPr>
          <a:xfrm>
            <a:off x="2359741" y="7447587"/>
            <a:ext cx="846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rgbClr val="FF0000"/>
                </a:solidFill>
              </a:rPr>
              <a:t>m</a:t>
            </a:r>
            <a:r>
              <a:rPr lang="da-DK" sz="4400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540EF4C0-C5C9-D100-1F60-6A4CD3B1308F}"/>
              </a:ext>
            </a:extLst>
          </p:cNvPr>
          <p:cNvSpPr txBox="1"/>
          <p:nvPr/>
        </p:nvSpPr>
        <p:spPr>
          <a:xfrm>
            <a:off x="3896543" y="7424909"/>
            <a:ext cx="846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chemeClr val="tx2"/>
                </a:solidFill>
              </a:rPr>
              <a:t>m</a:t>
            </a:r>
            <a:r>
              <a:rPr lang="da-DK" sz="4400" baseline="-25000" dirty="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33" name="Tekstfelt 32">
            <a:extLst>
              <a:ext uri="{FF2B5EF4-FFF2-40B4-BE49-F238E27FC236}">
                <a16:creationId xmlns:a16="http://schemas.microsoft.com/office/drawing/2014/main" id="{432DA699-FB45-1F3A-228C-A805BE21D6C3}"/>
              </a:ext>
            </a:extLst>
          </p:cNvPr>
          <p:cNvSpPr txBox="1"/>
          <p:nvPr/>
        </p:nvSpPr>
        <p:spPr>
          <a:xfrm>
            <a:off x="4860969" y="7424908"/>
            <a:ext cx="5769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chemeClr val="tx2"/>
                </a:solidFill>
              </a:rPr>
              <a:t>m</a:t>
            </a:r>
            <a:endParaRPr lang="da-DK" sz="4400" baseline="-25000" dirty="0">
              <a:solidFill>
                <a:schemeClr val="tx2"/>
              </a:solidFill>
            </a:endParaRPr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2A979BD5-56C3-FB53-DD3E-3159881ECD2B}"/>
              </a:ext>
            </a:extLst>
          </p:cNvPr>
          <p:cNvSpPr txBox="1"/>
          <p:nvPr/>
        </p:nvSpPr>
        <p:spPr>
          <a:xfrm>
            <a:off x="5918858" y="7447587"/>
            <a:ext cx="5769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rgbClr val="C00000"/>
                </a:solidFill>
              </a:rPr>
              <a:t>m</a:t>
            </a:r>
            <a:endParaRPr lang="da-DK" sz="4400" baseline="-25000" dirty="0">
              <a:solidFill>
                <a:srgbClr val="C00000"/>
              </a:solidFill>
            </a:endParaRPr>
          </a:p>
        </p:txBody>
      </p:sp>
      <p:cxnSp>
        <p:nvCxnSpPr>
          <p:cNvPr id="45" name="Lige forbindelse 44">
            <a:extLst>
              <a:ext uri="{FF2B5EF4-FFF2-40B4-BE49-F238E27FC236}">
                <a16:creationId xmlns:a16="http://schemas.microsoft.com/office/drawing/2014/main" id="{DE58B952-A56F-B575-CA11-F14EF81E5C2F}"/>
              </a:ext>
            </a:extLst>
          </p:cNvPr>
          <p:cNvCxnSpPr>
            <a:cxnSpLocks/>
          </p:cNvCxnSpPr>
          <p:nvPr/>
        </p:nvCxnSpPr>
        <p:spPr>
          <a:xfrm>
            <a:off x="2811628" y="4572794"/>
            <a:ext cx="0" cy="2929018"/>
          </a:xfrm>
          <a:prstGeom prst="line">
            <a:avLst/>
          </a:prstGeom>
          <a:ln w="38100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6" name="Lige forbindelse 45">
            <a:extLst>
              <a:ext uri="{FF2B5EF4-FFF2-40B4-BE49-F238E27FC236}">
                <a16:creationId xmlns:a16="http://schemas.microsoft.com/office/drawing/2014/main" id="{BECD3E7A-3776-136E-633D-7A4F59B43D5D}"/>
              </a:ext>
            </a:extLst>
          </p:cNvPr>
          <p:cNvCxnSpPr>
            <a:cxnSpLocks/>
          </p:cNvCxnSpPr>
          <p:nvPr/>
        </p:nvCxnSpPr>
        <p:spPr>
          <a:xfrm>
            <a:off x="4369835" y="4572794"/>
            <a:ext cx="0" cy="2866614"/>
          </a:xfrm>
          <a:prstGeom prst="line">
            <a:avLst/>
          </a:prstGeom>
          <a:ln w="38100" cap="flat" cmpd="sng" algn="ctr">
            <a:solidFill>
              <a:srgbClr val="3E7F9F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8" name="Lige forbindelse 47">
            <a:extLst>
              <a:ext uri="{FF2B5EF4-FFF2-40B4-BE49-F238E27FC236}">
                <a16:creationId xmlns:a16="http://schemas.microsoft.com/office/drawing/2014/main" id="{7933CF4B-D59E-BBA7-AEC4-8AF649852C14}"/>
              </a:ext>
            </a:extLst>
          </p:cNvPr>
          <p:cNvCxnSpPr/>
          <p:nvPr/>
        </p:nvCxnSpPr>
        <p:spPr>
          <a:xfrm>
            <a:off x="5057192" y="5735220"/>
            <a:ext cx="0" cy="1784526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Lige forbindelse 48">
            <a:extLst>
              <a:ext uri="{FF2B5EF4-FFF2-40B4-BE49-F238E27FC236}">
                <a16:creationId xmlns:a16="http://schemas.microsoft.com/office/drawing/2014/main" id="{07720F84-0C74-4D70-6B9A-9C6E8BCE69DD}"/>
              </a:ext>
            </a:extLst>
          </p:cNvPr>
          <p:cNvCxnSpPr/>
          <p:nvPr/>
        </p:nvCxnSpPr>
        <p:spPr>
          <a:xfrm>
            <a:off x="6168812" y="5735220"/>
            <a:ext cx="0" cy="1802461"/>
          </a:xfrm>
          <a:prstGeom prst="line">
            <a:avLst/>
          </a:prstGeom>
          <a:ln w="38100">
            <a:solidFill>
              <a:srgbClr val="C0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192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886"/>
    </mc:Choice>
    <mc:Fallback xmlns="">
      <p:transition spd="slow" advTm="28886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5543" y="2350892"/>
            <a:ext cx="16255999" cy="406295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på: </a:t>
            </a:r>
          </a:p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6" y="3417742"/>
            <a:ext cx="10058400" cy="20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36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7709</TotalTime>
  <Words>213</Words>
  <Application>Microsoft Office PowerPoint</Application>
  <PresentationFormat>Brugerdefineret</PresentationFormat>
  <Paragraphs>56</Paragraphs>
  <Slides>4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11" baseType="lpstr">
      <vt:lpstr>Aharoni</vt:lpstr>
      <vt:lpstr>Aptos</vt:lpstr>
      <vt:lpstr>Arial</vt:lpstr>
      <vt:lpstr>Arial Black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 Gramkow</cp:lastModifiedBy>
  <cp:revision>437</cp:revision>
  <cp:lastPrinted>2025-01-24T13:37:41Z</cp:lastPrinted>
  <dcterms:created xsi:type="dcterms:W3CDTF">2012-01-17T11:58:12Z</dcterms:created>
  <dcterms:modified xsi:type="dcterms:W3CDTF">2025-03-06T08:24:17Z</dcterms:modified>
</cp:coreProperties>
</file>