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13" r:id="rId3"/>
    <p:sldId id="311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2">
          <p15:clr>
            <a:srgbClr val="A4A3A4"/>
          </p15:clr>
        </p15:guide>
        <p15:guide id="2" pos="31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421"/>
    <a:srgbClr val="E28100"/>
    <a:srgbClr val="ABBC06"/>
    <a:srgbClr val="3E7F9F"/>
    <a:srgbClr val="FFBB11"/>
    <a:srgbClr val="D53627"/>
    <a:srgbClr val="D99F37"/>
    <a:srgbClr val="452103"/>
    <a:srgbClr val="DA6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72114" autoAdjust="0"/>
  </p:normalViewPr>
  <p:slideViewPr>
    <p:cSldViewPr snapToGrid="0">
      <p:cViewPr varScale="1">
        <p:scale>
          <a:sx n="36" d="100"/>
          <a:sy n="36" d="100"/>
        </p:scale>
        <p:origin x="1500" y="48"/>
      </p:cViewPr>
      <p:guideLst>
        <p:guide orient="horz" pos="3092"/>
        <p:guide pos="31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40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11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p:transition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p:transition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p:transition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p:transition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p:transition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p:transition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p:transition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0"/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552664" y="4006022"/>
            <a:ext cx="980633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Michael S</a:t>
            </a:r>
            <a:endParaRPr lang="da-DK" sz="80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552664" y="4992580"/>
            <a:ext cx="980633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8000" dirty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Porter</a:t>
            </a:r>
            <a:endParaRPr lang="da-DK" sz="8000" dirty="0">
              <a:latin typeface="Calibri" pitchFamily="34" charset="0"/>
            </a:endParaRPr>
          </a:p>
        </p:txBody>
      </p:sp>
      <p:sp>
        <p:nvSpPr>
          <p:cNvPr id="12" name="Tekstboks 11"/>
          <p:cNvSpPr txBox="1"/>
          <p:nvPr/>
        </p:nvSpPr>
        <p:spPr>
          <a:xfrm>
            <a:off x="1552664" y="6267894"/>
            <a:ext cx="8270319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Amerikansk professor, </a:t>
            </a:r>
            <a:r>
              <a:rPr lang="da-DK" sz="3200" b="1" dirty="0" err="1">
                <a:solidFill>
                  <a:srgbClr val="595959"/>
                </a:solidFill>
                <a:latin typeface="Calibri" pitchFamily="34" charset="0"/>
              </a:rPr>
              <a:t>Phd</a:t>
            </a:r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 i erhvervsøkonomi</a:t>
            </a:r>
          </a:p>
          <a:p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f. 1947</a:t>
            </a:r>
            <a:br>
              <a:rPr lang="da-DK" sz="3200" b="1" dirty="0">
                <a:solidFill>
                  <a:srgbClr val="595959"/>
                </a:solidFill>
                <a:latin typeface="Calibri" pitchFamily="34" charset="0"/>
              </a:rPr>
            </a:br>
            <a:endParaRPr lang="da-DK" sz="3200" b="1" dirty="0">
              <a:latin typeface="Calibri" pitchFamily="34" charset="0"/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3536447" y="7286097"/>
            <a:ext cx="6932217" cy="1806371"/>
          </a:xfrm>
          <a:prstGeom prst="rect">
            <a:avLst/>
          </a:prstGeom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84525" y="2431539"/>
            <a:ext cx="7664971" cy="904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7598" tIns="28799" rIns="57598" bIns="28799">
            <a:spAutoFit/>
          </a:bodyPr>
          <a:lstStyle/>
          <a:p>
            <a:pPr defTabSz="575981">
              <a:spcBef>
                <a:spcPct val="50000"/>
              </a:spcBef>
            </a:pPr>
            <a:r>
              <a:rPr lang="da-DK" sz="55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Five</a:t>
            </a:r>
            <a:r>
              <a:rPr lang="da-DK" sz="5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 Forces</a:t>
            </a:r>
          </a:p>
        </p:txBody>
      </p: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3"/>
          <p:cNvGrpSpPr/>
          <p:nvPr/>
        </p:nvGrpSpPr>
        <p:grpSpPr>
          <a:xfrm>
            <a:off x="0" y="596028"/>
            <a:ext cx="9929214" cy="8367341"/>
            <a:chOff x="0" y="692280"/>
            <a:chExt cx="9929214" cy="8367341"/>
          </a:xfrm>
        </p:grpSpPr>
        <p:sp>
          <p:nvSpPr>
            <p:cNvPr id="41" name="Ligebenet trekant 40"/>
            <p:cNvSpPr/>
            <p:nvPr/>
          </p:nvSpPr>
          <p:spPr>
            <a:xfrm>
              <a:off x="4675284" y="6504167"/>
              <a:ext cx="571308" cy="625161"/>
            </a:xfrm>
            <a:prstGeom prst="triangle">
              <a:avLst/>
            </a:prstGeom>
            <a:solidFill>
              <a:srgbClr val="F79421"/>
            </a:solidFill>
            <a:ln>
              <a:solidFill>
                <a:srgbClr val="E281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9" name="Ligebenet trekant 38"/>
            <p:cNvSpPr/>
            <p:nvPr/>
          </p:nvSpPr>
          <p:spPr>
            <a:xfrm rot="16200000">
              <a:off x="6676057" y="4596424"/>
              <a:ext cx="571308" cy="625161"/>
            </a:xfrm>
            <a:prstGeom prst="triangle">
              <a:avLst/>
            </a:prstGeom>
            <a:solidFill>
              <a:srgbClr val="F79421"/>
            </a:solidFill>
            <a:ln>
              <a:solidFill>
                <a:srgbClr val="E281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8" name="Ligebenet trekant 37"/>
            <p:cNvSpPr/>
            <p:nvPr/>
          </p:nvSpPr>
          <p:spPr>
            <a:xfrm rot="5400000">
              <a:off x="2726926" y="4591988"/>
              <a:ext cx="571308" cy="625161"/>
            </a:xfrm>
            <a:prstGeom prst="triangle">
              <a:avLst/>
            </a:prstGeom>
            <a:solidFill>
              <a:srgbClr val="F79421"/>
            </a:solidFill>
            <a:ln>
              <a:solidFill>
                <a:srgbClr val="E281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22" name="Rektangel 21"/>
            <p:cNvSpPr/>
            <p:nvPr/>
          </p:nvSpPr>
          <p:spPr>
            <a:xfrm>
              <a:off x="3593643" y="692280"/>
              <a:ext cx="2700000" cy="1980000"/>
            </a:xfrm>
            <a:prstGeom prst="rect">
              <a:avLst/>
            </a:prstGeom>
            <a:solidFill>
              <a:srgbClr val="D53627"/>
            </a:solidFill>
            <a:ln w="76200">
              <a:solidFill>
                <a:srgbClr val="ABBC06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2800" b="1" dirty="0" smtClean="0">
                  <a:solidFill>
                    <a:schemeClr val="bg1"/>
                  </a:solidFill>
                </a:rPr>
                <a:t>Truslen</a:t>
              </a:r>
            </a:p>
            <a:p>
              <a:pPr algn="ctr" defTabSz="914400">
                <a:spcBef>
                  <a:spcPts val="0"/>
                </a:spcBef>
              </a:pPr>
              <a:r>
                <a:rPr lang="da-DK" sz="2800" b="1" dirty="0">
                  <a:solidFill>
                    <a:schemeClr val="bg1"/>
                  </a:solidFill>
                </a:rPr>
                <a:t>f</a:t>
              </a:r>
              <a:r>
                <a:rPr lang="da-DK" sz="2800" b="1" dirty="0" smtClean="0">
                  <a:solidFill>
                    <a:schemeClr val="bg1"/>
                  </a:solidFill>
                </a:rPr>
                <a:t>ra nye indtrængere</a:t>
              </a:r>
              <a:endParaRPr lang="da-DK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Rektangel 22"/>
            <p:cNvSpPr/>
            <p:nvPr/>
          </p:nvSpPr>
          <p:spPr>
            <a:xfrm>
              <a:off x="0" y="3905574"/>
              <a:ext cx="2700000" cy="1980000"/>
            </a:xfrm>
            <a:prstGeom prst="rect">
              <a:avLst/>
            </a:prstGeom>
            <a:solidFill>
              <a:srgbClr val="F79421"/>
            </a:solidFill>
            <a:ln w="76200">
              <a:solidFill>
                <a:srgbClr val="ABBC06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r>
                <a:rPr lang="da-DK" sz="2800" b="1" dirty="0" smtClean="0">
                  <a:solidFill>
                    <a:schemeClr val="bg1"/>
                  </a:solidFill>
                </a:rPr>
                <a:t>Leverandørernes forhandlings-styrke</a:t>
              </a:r>
              <a:endParaRPr lang="da-DK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Rektangel 23"/>
            <p:cNvSpPr/>
            <p:nvPr/>
          </p:nvSpPr>
          <p:spPr>
            <a:xfrm>
              <a:off x="7229214" y="3902861"/>
              <a:ext cx="2700000" cy="1980000"/>
            </a:xfrm>
            <a:prstGeom prst="rect">
              <a:avLst/>
            </a:prstGeom>
            <a:solidFill>
              <a:srgbClr val="F79421"/>
            </a:solidFill>
            <a:ln w="76200">
              <a:solidFill>
                <a:srgbClr val="ABBC06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r>
                <a:rPr lang="da-DK" sz="2800" b="1" dirty="0">
                  <a:solidFill>
                    <a:schemeClr val="bg1"/>
                  </a:solidFill>
                </a:rPr>
                <a:t>Købernes </a:t>
              </a:r>
              <a:r>
                <a:rPr lang="da-DK" sz="2800" b="1" dirty="0" smtClean="0">
                  <a:solidFill>
                    <a:schemeClr val="bg1"/>
                  </a:solidFill>
                </a:rPr>
                <a:t>forhandlings-styrke</a:t>
              </a:r>
              <a:endParaRPr lang="da-DK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Rektangel 10"/>
            <p:cNvSpPr/>
            <p:nvPr/>
          </p:nvSpPr>
          <p:spPr>
            <a:xfrm>
              <a:off x="3591702" y="7079621"/>
              <a:ext cx="2700000" cy="1980000"/>
            </a:xfrm>
            <a:prstGeom prst="rect">
              <a:avLst/>
            </a:prstGeom>
            <a:solidFill>
              <a:srgbClr val="D53627"/>
            </a:solidFill>
            <a:ln w="76200">
              <a:solidFill>
                <a:srgbClr val="ABBC06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2800" b="1" dirty="0">
                  <a:solidFill>
                    <a:schemeClr val="bg1"/>
                  </a:solidFill>
                </a:rPr>
                <a:t>Truslen</a:t>
              </a:r>
            </a:p>
            <a:p>
              <a:pPr algn="ctr" defTabSz="914400">
                <a:spcBef>
                  <a:spcPts val="0"/>
                </a:spcBef>
              </a:pPr>
              <a:r>
                <a:rPr lang="da-DK" sz="2800" b="1" dirty="0">
                  <a:solidFill>
                    <a:schemeClr val="bg1"/>
                  </a:solidFill>
                </a:rPr>
                <a:t>fra substituerende produkter</a:t>
              </a:r>
            </a:p>
          </p:txBody>
        </p:sp>
        <p:grpSp>
          <p:nvGrpSpPr>
            <p:cNvPr id="2" name="Gruppe 1"/>
            <p:cNvGrpSpPr/>
            <p:nvPr/>
          </p:nvGrpSpPr>
          <p:grpSpPr>
            <a:xfrm>
              <a:off x="3233453" y="2648216"/>
              <a:ext cx="3501588" cy="3941100"/>
              <a:chOff x="3233453" y="2648216"/>
              <a:chExt cx="3501588" cy="3941100"/>
            </a:xfrm>
          </p:grpSpPr>
          <p:sp>
            <p:nvSpPr>
              <p:cNvPr id="40" name="Ligebenet trekant 39"/>
              <p:cNvSpPr/>
              <p:nvPr/>
            </p:nvSpPr>
            <p:spPr>
              <a:xfrm rot="10800000">
                <a:off x="4667583" y="2648216"/>
                <a:ext cx="571308" cy="625161"/>
              </a:xfrm>
              <a:prstGeom prst="triangle">
                <a:avLst/>
              </a:prstGeom>
              <a:solidFill>
                <a:srgbClr val="F79421"/>
              </a:solidFill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3" name="Ellipse 2"/>
              <p:cNvSpPr/>
              <p:nvPr/>
            </p:nvSpPr>
            <p:spPr>
              <a:xfrm>
                <a:off x="3292665" y="3267716"/>
                <a:ext cx="3338723" cy="3236451"/>
              </a:xfrm>
              <a:prstGeom prst="ellipse">
                <a:avLst/>
              </a:prstGeom>
              <a:solidFill>
                <a:srgbClr val="3E7F9F"/>
              </a:solidFill>
              <a:ln w="76200">
                <a:solidFill>
                  <a:srgbClr val="ABBC06"/>
                </a:solidFill>
              </a:ln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r>
                  <a:rPr lang="da-DK" sz="2800" b="1" dirty="0" smtClean="0">
                    <a:solidFill>
                      <a:schemeClr val="bg1"/>
                    </a:solidFill>
                  </a:rPr>
                  <a:t>Rivalisering mellem eksisterende virksomheder i branchen</a:t>
                </a:r>
                <a:endParaRPr lang="da-DK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Vinkel 27"/>
              <p:cNvSpPr/>
              <p:nvPr/>
            </p:nvSpPr>
            <p:spPr>
              <a:xfrm rot="9600000">
                <a:off x="4137108" y="3340386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Vinkel 28"/>
              <p:cNvSpPr/>
              <p:nvPr/>
            </p:nvSpPr>
            <p:spPr>
              <a:xfrm rot="7800000">
                <a:off x="3394071" y="4084949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Vinkel 29"/>
              <p:cNvSpPr/>
              <p:nvPr/>
            </p:nvSpPr>
            <p:spPr>
              <a:xfrm rot="4200000">
                <a:off x="3270523" y="5204425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Vinkel 30"/>
              <p:cNvSpPr/>
              <p:nvPr/>
            </p:nvSpPr>
            <p:spPr>
              <a:xfrm rot="1800000">
                <a:off x="3857757" y="6062941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Vinkel 31"/>
              <p:cNvSpPr/>
              <p:nvPr/>
            </p:nvSpPr>
            <p:spPr>
              <a:xfrm>
                <a:off x="5058578" y="6366894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Vinkel 32"/>
              <p:cNvSpPr/>
              <p:nvPr/>
            </p:nvSpPr>
            <p:spPr>
              <a:xfrm rot="18600000">
                <a:off x="6176652" y="5799639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Vinkel 33"/>
              <p:cNvSpPr/>
              <p:nvPr/>
            </p:nvSpPr>
            <p:spPr>
              <a:xfrm rot="16200000">
                <a:off x="6549689" y="4613439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Vinkel 34"/>
              <p:cNvSpPr/>
              <p:nvPr/>
            </p:nvSpPr>
            <p:spPr>
              <a:xfrm rot="14400000">
                <a:off x="6200255" y="3778445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Vinkel 35"/>
              <p:cNvSpPr/>
              <p:nvPr/>
            </p:nvSpPr>
            <p:spPr>
              <a:xfrm rot="11400000">
                <a:off x="5273223" y="3195641"/>
                <a:ext cx="148282" cy="222422"/>
              </a:xfrm>
              <a:prstGeom prst="chevron">
                <a:avLst/>
              </a:prstGeom>
              <a:ln>
                <a:solidFill>
                  <a:srgbClr val="E281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9090191"/>
      </p:ext>
    </p:extLst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684721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5294e5cabf52beeb06e2d2e68eb189f1635f746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6531</TotalTime>
  <Words>41</Words>
  <Application>Microsoft Office PowerPoint</Application>
  <PresentationFormat>Brugerdefineret</PresentationFormat>
  <Paragraphs>19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272</cp:revision>
  <dcterms:created xsi:type="dcterms:W3CDTF">2012-01-17T11:58:12Z</dcterms:created>
  <dcterms:modified xsi:type="dcterms:W3CDTF">2015-04-15T12:05:12Z</dcterms:modified>
</cp:coreProperties>
</file>