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7" r:id="rId2"/>
    <p:sldId id="356" r:id="rId3"/>
    <p:sldId id="315" r:id="rId4"/>
  </p:sldIdLst>
  <p:sldSz cx="16256000" cy="9145588"/>
  <p:notesSz cx="6858000" cy="9144000"/>
  <p:custDataLst>
    <p:tags r:id="rId7"/>
  </p:custDataLst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2">
          <p15:clr>
            <a:srgbClr val="A4A3A4"/>
          </p15:clr>
        </p15:guide>
        <p15:guide id="2" pos="51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BBD38"/>
    <a:srgbClr val="3E7F9F"/>
    <a:srgbClr val="F7931E"/>
    <a:srgbClr val="F79421"/>
    <a:srgbClr val="D53627"/>
    <a:srgbClr val="D53215"/>
    <a:srgbClr val="3C7E9E"/>
    <a:srgbClr val="D0D8E8"/>
    <a:srgbClr val="ABBC06"/>
    <a:srgbClr val="E28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5" autoAdjust="0"/>
    <p:restoredTop sz="65943" autoAdjust="0"/>
  </p:normalViewPr>
  <p:slideViewPr>
    <p:cSldViewPr snapToGrid="0">
      <p:cViewPr varScale="1">
        <p:scale>
          <a:sx n="32" d="100"/>
          <a:sy n="32" d="100"/>
        </p:scale>
        <p:origin x="1716" y="72"/>
      </p:cViewPr>
      <p:guideLst>
        <p:guide orient="horz" pos="2882"/>
        <p:guide pos="51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057E0-FEDE-4C7D-91DE-32E149041D7E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EDDCED-4F3B-47DD-A2B3-5F65674F1628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5477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230973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u="none" strike="noStrike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DDCED-4F3B-47DD-A2B3-5F65674F1628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4914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7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19-10-2016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ransition advClick="0"/>
  <p:timing>
    <p:tnLst>
      <p:par>
        <p:cTn id="1" dur="indefinite" restart="never" nodeType="tmRoot"/>
      </p:par>
    </p:tnLst>
  </p:timing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e 1"/>
          <p:cNvGrpSpPr/>
          <p:nvPr/>
        </p:nvGrpSpPr>
        <p:grpSpPr>
          <a:xfrm>
            <a:off x="2337864" y="5536464"/>
            <a:ext cx="9822301" cy="2781436"/>
            <a:chOff x="756039" y="5096574"/>
            <a:chExt cx="9822301" cy="2781436"/>
          </a:xfrm>
        </p:grpSpPr>
        <p:sp>
          <p:nvSpPr>
            <p:cNvPr id="15363" name="Tekstboks 9"/>
            <p:cNvSpPr txBox="1">
              <a:spLocks noChangeArrowheads="1"/>
            </p:cNvSpPr>
            <p:nvPr/>
          </p:nvSpPr>
          <p:spPr bwMode="auto">
            <a:xfrm>
              <a:off x="756039" y="509657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 smtClean="0">
                  <a:solidFill>
                    <a:srgbClr val="9BBB59"/>
                  </a:solidFill>
                  <a:latin typeface="Aharoni" pitchFamily="2" charset="-79"/>
                  <a:cs typeface="Aharoni" pitchFamily="2" charset="-79"/>
                </a:rPr>
                <a:t>Gary</a:t>
              </a:r>
              <a:endParaRPr lang="da-DK" sz="8000" dirty="0">
                <a:solidFill>
                  <a:srgbClr val="9BBB59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15364" name="Tekstboks 10"/>
            <p:cNvSpPr txBox="1">
              <a:spLocks noChangeArrowheads="1"/>
            </p:cNvSpPr>
            <p:nvPr/>
          </p:nvSpPr>
          <p:spPr bwMode="auto">
            <a:xfrm>
              <a:off x="772664" y="613912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 err="1" smtClean="0">
                  <a:solidFill>
                    <a:srgbClr val="7F7F7F"/>
                  </a:solidFill>
                  <a:latin typeface="Aharoni"/>
                  <a:ea typeface="Aharoni"/>
                  <a:cs typeface="Aharoni"/>
                </a:rPr>
                <a:t>Pisano</a:t>
              </a:r>
              <a:endParaRPr lang="da-DK" sz="8000" dirty="0">
                <a:latin typeface="Calibri" pitchFamily="34" charset="0"/>
              </a:endParaRPr>
            </a:p>
          </p:txBody>
        </p:sp>
        <p:sp>
          <p:nvSpPr>
            <p:cNvPr id="15365" name="Tekstboks 11"/>
            <p:cNvSpPr txBox="1">
              <a:spLocks noChangeArrowheads="1"/>
            </p:cNvSpPr>
            <p:nvPr/>
          </p:nvSpPr>
          <p:spPr bwMode="auto">
            <a:xfrm>
              <a:off x="772665" y="7293235"/>
              <a:ext cx="8270894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nb-NO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Professor of Business Administration, </a:t>
              </a:r>
              <a:r>
                <a:rPr lang="nb-NO" sz="3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Harvard</a:t>
              </a:r>
              <a:r>
                <a:rPr lang="nb-NO" sz="3200" dirty="0" smtClean="0"/>
                <a:t> </a:t>
              </a:r>
              <a:endParaRPr lang="da-DK" sz="3200" b="1" dirty="0">
                <a:latin typeface="Calibri" pitchFamily="34" charset="0"/>
              </a:endParaRPr>
            </a:p>
          </p:txBody>
        </p:sp>
      </p:grpSp>
      <p:sp>
        <p:nvSpPr>
          <p:cNvPr id="15369" name="Text Box 8"/>
          <p:cNvSpPr txBox="1">
            <a:spLocks noChangeArrowheads="1"/>
          </p:cNvSpPr>
          <p:nvPr/>
        </p:nvSpPr>
        <p:spPr bwMode="auto">
          <a:xfrm>
            <a:off x="2321238" y="1012328"/>
            <a:ext cx="1274338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Virksomheders dynamiske evner er afgørende for deres udbytte af innovation</a:t>
            </a: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" name="Gruppe 8"/>
          <p:cNvGrpSpPr/>
          <p:nvPr/>
        </p:nvGrpSpPr>
        <p:grpSpPr>
          <a:xfrm>
            <a:off x="2304613" y="2515444"/>
            <a:ext cx="9822301" cy="3273879"/>
            <a:chOff x="756039" y="5096574"/>
            <a:chExt cx="9822301" cy="3273879"/>
          </a:xfrm>
        </p:grpSpPr>
        <p:sp>
          <p:nvSpPr>
            <p:cNvPr id="10" name="Tekstboks 9"/>
            <p:cNvSpPr txBox="1">
              <a:spLocks noChangeArrowheads="1"/>
            </p:cNvSpPr>
            <p:nvPr/>
          </p:nvSpPr>
          <p:spPr bwMode="auto">
            <a:xfrm>
              <a:off x="756039" y="509657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 smtClean="0">
                  <a:solidFill>
                    <a:srgbClr val="9BBB59"/>
                  </a:solidFill>
                  <a:latin typeface="Aharoni" pitchFamily="2" charset="-79"/>
                  <a:cs typeface="Aharoni" pitchFamily="2" charset="-79"/>
                </a:rPr>
                <a:t>David</a:t>
              </a:r>
              <a:endParaRPr lang="da-DK" sz="8000" dirty="0">
                <a:solidFill>
                  <a:srgbClr val="9BBB59"/>
                </a:solidFill>
                <a:latin typeface="Aharoni" pitchFamily="2" charset="-79"/>
                <a:cs typeface="Aharoni" pitchFamily="2" charset="-79"/>
              </a:endParaRPr>
            </a:p>
          </p:txBody>
        </p:sp>
        <p:sp>
          <p:nvSpPr>
            <p:cNvPr id="11" name="Tekstboks 10"/>
            <p:cNvSpPr txBox="1">
              <a:spLocks noChangeArrowheads="1"/>
            </p:cNvSpPr>
            <p:nvPr/>
          </p:nvSpPr>
          <p:spPr bwMode="auto">
            <a:xfrm>
              <a:off x="772664" y="613912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 err="1" smtClean="0">
                  <a:solidFill>
                    <a:srgbClr val="7F7F7F"/>
                  </a:solidFill>
                  <a:latin typeface="Aharoni"/>
                  <a:ea typeface="Aharoni"/>
                  <a:cs typeface="Aharoni"/>
                </a:rPr>
                <a:t>Teece</a:t>
              </a:r>
              <a:endParaRPr lang="da-DK" sz="8000" dirty="0">
                <a:latin typeface="Calibri" pitchFamily="34" charset="0"/>
              </a:endParaRPr>
            </a:p>
          </p:txBody>
        </p:sp>
        <p:sp>
          <p:nvSpPr>
            <p:cNvPr id="12" name="Tekstboks 11"/>
            <p:cNvSpPr txBox="1">
              <a:spLocks noChangeArrowheads="1"/>
            </p:cNvSpPr>
            <p:nvPr/>
          </p:nvSpPr>
          <p:spPr bwMode="auto">
            <a:xfrm>
              <a:off x="772665" y="7293235"/>
              <a:ext cx="8270894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nb-NO" sz="3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Professor of Global Business, Berkeley</a:t>
              </a:r>
            </a:p>
            <a:p>
              <a:r>
                <a:rPr lang="nb-NO" sz="32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Født 2. september 1948 Blenheim New Zealand</a:t>
              </a:r>
              <a:endParaRPr lang="da-DK" sz="3200" b="1" dirty="0">
                <a:latin typeface="Calibri" pitchFamily="34" charset="0"/>
              </a:endParaRPr>
            </a:p>
          </p:txBody>
        </p:sp>
      </p:grpSp>
      <p:pic>
        <p:nvPicPr>
          <p:cNvPr id="13" name="Billed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4503935" y="6764283"/>
            <a:ext cx="12323942" cy="240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264182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9404311"/>
              </p:ext>
            </p:extLst>
          </p:nvPr>
        </p:nvGraphicFramePr>
        <p:xfrm>
          <a:off x="266700" y="2403763"/>
          <a:ext cx="8682705" cy="5091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0439"/>
                <a:gridCol w="1718238"/>
                <a:gridCol w="1988895"/>
                <a:gridCol w="2265133"/>
              </a:tblGrid>
              <a:tr h="749517">
                <a:tc rowSpan="4">
                  <a:txBody>
                    <a:bodyPr/>
                    <a:lstStyle/>
                    <a:p>
                      <a:pPr marL="0" algn="l" defTabSz="1222217" rtl="0" eaLnBrk="1" latinLnBrk="0" hangingPunct="1"/>
                      <a:r>
                        <a:rPr lang="da-DK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Juridiske rettigheder</a:t>
                      </a:r>
                    </a:p>
                  </a:txBody>
                  <a:tcPr anchor="ctr" anchorCtr="1">
                    <a:solidFill>
                      <a:srgbClr val="ABBD38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Mulighed</a:t>
                      </a:r>
                      <a:r>
                        <a:rPr lang="da-DK" baseline="0" dirty="0" smtClean="0">
                          <a:solidFill>
                            <a:schemeClr val="tx1"/>
                          </a:solidFill>
                        </a:rPr>
                        <a:t> for e</a:t>
                      </a:r>
                      <a:r>
                        <a:rPr lang="da-DK" dirty="0" smtClean="0">
                          <a:solidFill>
                            <a:schemeClr val="tx1"/>
                          </a:solidFill>
                        </a:rPr>
                        <a:t>fterligning</a:t>
                      </a:r>
                      <a:endParaRPr lang="da-DK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ABBD3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</a:tr>
              <a:tr h="1023479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 smtClean="0"/>
                        <a:t>Nemt</a:t>
                      </a:r>
                      <a:endParaRPr lang="da-DK" b="1" dirty="0"/>
                    </a:p>
                  </a:txBody>
                  <a:tcPr>
                    <a:solidFill>
                      <a:srgbClr val="ABBD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 smtClean="0"/>
                        <a:t>Svært</a:t>
                      </a:r>
                      <a:endParaRPr lang="da-DK" b="1" dirty="0"/>
                    </a:p>
                  </a:txBody>
                  <a:tcPr>
                    <a:solidFill>
                      <a:srgbClr val="ABBD38"/>
                    </a:solidFill>
                  </a:tcPr>
                </a:tc>
              </a:tr>
              <a:tr h="1659268">
                <a:tc vMerge="1">
                  <a:txBody>
                    <a:bodyPr/>
                    <a:lstStyle/>
                    <a:p>
                      <a:pPr marL="0" algn="l" defTabSz="1222217" rtl="0" eaLnBrk="1" latinLnBrk="0" hangingPunct="1"/>
                      <a:endParaRPr lang="da-DK" sz="24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3C7E9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 smtClean="0"/>
                        <a:t>Ubeskyttet</a:t>
                      </a:r>
                      <a:endParaRPr lang="da-DK" b="1" dirty="0"/>
                    </a:p>
                  </a:txBody>
                  <a:tcPr anchor="ctr">
                    <a:solidFill>
                      <a:srgbClr val="ABBD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Svag</a:t>
                      </a:r>
                    </a:p>
                  </a:txBody>
                  <a:tcPr anchor="ctr">
                    <a:solidFill>
                      <a:srgbClr val="3E7F9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22217" rtl="0" eaLnBrk="1" latinLnBrk="0" hangingPunct="1"/>
                      <a:r>
                        <a:rPr lang="da-DK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Moderat</a:t>
                      </a:r>
                      <a:endParaRPr lang="da-DK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79421"/>
                    </a:solidFill>
                  </a:tcPr>
                </a:tc>
              </a:tr>
              <a:tr h="1659268">
                <a:tc vMerge="1"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b="1" dirty="0" smtClean="0"/>
                        <a:t>Beskytte</a:t>
                      </a:r>
                      <a:r>
                        <a:rPr lang="da-DK" dirty="0" smtClean="0"/>
                        <a:t>t</a:t>
                      </a:r>
                      <a:endParaRPr lang="da-DK" dirty="0"/>
                    </a:p>
                  </a:txBody>
                  <a:tcPr anchor="ctr">
                    <a:solidFill>
                      <a:srgbClr val="ABBD38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22217" rtl="0" eaLnBrk="1" latinLnBrk="0" hangingPunct="1"/>
                      <a:r>
                        <a:rPr lang="da-DK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Moderat</a:t>
                      </a:r>
                      <a:endParaRPr lang="da-DK" sz="2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7931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22217" rtl="0" eaLnBrk="1" latinLnBrk="0" hangingPunct="1"/>
                      <a:r>
                        <a:rPr lang="da-DK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Stærk</a:t>
                      </a:r>
                    </a:p>
                  </a:txBody>
                  <a:tcPr anchor="ctr">
                    <a:solidFill>
                      <a:srgbClr val="D5362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2965309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5543" y="2350892"/>
            <a:ext cx="16255999" cy="4432285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r>
              <a:rPr lang="da-DK" sz="4800" b="1" dirty="0" smtClean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6" y="3417742"/>
            <a:ext cx="10058400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787010"/>
      </p:ext>
    </p:extLst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d6b4531d1c63d3db7297be9f7b457cdc983ffe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7165</TotalTime>
  <Words>55</Words>
  <Application>Microsoft Office PowerPoint</Application>
  <PresentationFormat>Brugerdefineret</PresentationFormat>
  <Paragraphs>24</Paragraphs>
  <Slides>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Aharoni</vt:lpstr>
      <vt:lpstr>Arial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</cp:lastModifiedBy>
  <cp:revision>318</cp:revision>
  <dcterms:created xsi:type="dcterms:W3CDTF">2012-01-17T11:58:12Z</dcterms:created>
  <dcterms:modified xsi:type="dcterms:W3CDTF">2016-10-19T08:35:08Z</dcterms:modified>
</cp:coreProperties>
</file>