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17" r:id="rId2"/>
    <p:sldId id="318" r:id="rId3"/>
    <p:sldId id="315" r:id="rId4"/>
  </p:sldIdLst>
  <p:sldSz cx="16256000" cy="9145588"/>
  <p:notesSz cx="6858000" cy="9144000"/>
  <p:custDataLst>
    <p:tags r:id="rId7"/>
  </p:custDataLst>
  <p:defaultTextStyle>
    <a:defPPr>
      <a:defRPr lang="da-DK"/>
    </a:defPPr>
    <a:lvl1pPr marL="0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1109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2217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3326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4435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5544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6652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7761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8870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2">
          <p15:clr>
            <a:srgbClr val="A4A3A4"/>
          </p15:clr>
        </p15:guide>
        <p15:guide id="2" pos="51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1E"/>
    <a:srgbClr val="FFC000"/>
    <a:srgbClr val="FFC032"/>
    <a:srgbClr val="F79646"/>
    <a:srgbClr val="ABBC06"/>
    <a:srgbClr val="FFC00A"/>
    <a:srgbClr val="7A850B"/>
    <a:srgbClr val="FFFFFF"/>
    <a:srgbClr val="96BC3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1053" autoAdjust="0"/>
  </p:normalViewPr>
  <p:slideViewPr>
    <p:cSldViewPr snapToGrid="0">
      <p:cViewPr varScale="1">
        <p:scale>
          <a:sx n="46" d="100"/>
          <a:sy n="46" d="100"/>
        </p:scale>
        <p:origin x="966" y="48"/>
      </p:cViewPr>
      <p:guideLst>
        <p:guide orient="horz" pos="2882"/>
        <p:guide pos="51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notesViewPr>
    <p:cSldViewPr snapToGrid="0">
      <p:cViewPr varScale="1">
        <p:scale>
          <a:sx n="64" d="100"/>
          <a:sy n="64" d="100"/>
        </p:scale>
        <p:origin x="-313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407B2-1C2A-43DC-A65E-A52872FA80D1}" type="datetimeFigureOut">
              <a:rPr lang="da-DK" smtClean="0"/>
              <a:pPr/>
              <a:t>21-04-2015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43B30-BC28-40F6-A66E-220FC263391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2115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057E0-FEDE-4C7D-91DE-32E149041D7E}" type="datetimeFigureOut">
              <a:rPr lang="da-DK" smtClean="0"/>
              <a:pPr/>
              <a:t>21-04-2015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DDCED-4F3B-47DD-A2B3-5F65674F162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547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243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Ægte storytelling kræver konflikt og morale og her kan vi benytte eventyrmodellen som skitse. Modellen kaldes også aktantmodellen.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Gode og rigtige eventyr er bygget op omkring denne model – og vi genkender fx eventyret om Snehvide. 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DDCED-4F3B-47DD-A2B3-5F65674F1628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756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8AF5-5AE7-40D8-9EF2-BA5EE939C69E}" type="datetimeFigureOut">
              <a:rPr lang="da-DK" smtClean="0"/>
              <a:pPr/>
              <a:t>21-04-2015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50B7-67A5-4A6E-944B-DBFCFD6D0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1012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12802" y="8476612"/>
            <a:ext cx="3793067" cy="486919"/>
          </a:xfrm>
          <a:prstGeom prst="rect">
            <a:avLst/>
          </a:prstGeom>
        </p:spPr>
        <p:txBody>
          <a:bodyPr vert="horz" lIns="122222" tIns="61110" rIns="122222" bIns="6111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68AF5-5AE7-40D8-9EF2-BA5EE939C69E}" type="datetimeFigureOut">
              <a:rPr lang="da-DK" smtClean="0"/>
              <a:pPr/>
              <a:t>21-04-2015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5554138" y="8476612"/>
            <a:ext cx="5147731" cy="486919"/>
          </a:xfrm>
          <a:prstGeom prst="rect">
            <a:avLst/>
          </a:prstGeom>
        </p:spPr>
        <p:txBody>
          <a:bodyPr vert="horz" lIns="122222" tIns="61110" rIns="122222" bIns="6111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650135" y="8476612"/>
            <a:ext cx="3793067" cy="486919"/>
          </a:xfrm>
          <a:prstGeom prst="rect">
            <a:avLst/>
          </a:prstGeom>
        </p:spPr>
        <p:txBody>
          <a:bodyPr vert="horz" lIns="122222" tIns="61110" rIns="122222" bIns="6111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650B7-67A5-4A6E-944B-DBFCFD6D0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472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122221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331" indent="-458331" algn="l" defTabSz="122221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3051" indent="-381942" algn="l" defTabSz="122221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772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881" indent="-305555" algn="l" defTabSz="122221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990" indent="-305555" algn="l" defTabSz="122221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1099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2207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3316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4425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1109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2217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3326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4435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5544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6652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7761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8870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2321238" y="4325648"/>
            <a:ext cx="9822301" cy="3766321"/>
            <a:chOff x="756039" y="5096574"/>
            <a:chExt cx="9822301" cy="3766321"/>
          </a:xfrm>
        </p:grpSpPr>
        <p:sp>
          <p:nvSpPr>
            <p:cNvPr id="15363" name="Tekstboks 9"/>
            <p:cNvSpPr txBox="1">
              <a:spLocks noChangeArrowheads="1"/>
            </p:cNvSpPr>
            <p:nvPr/>
          </p:nvSpPr>
          <p:spPr bwMode="auto">
            <a:xfrm>
              <a:off x="756039" y="5096574"/>
              <a:ext cx="9805676" cy="131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8000" dirty="0" smtClean="0">
                  <a:solidFill>
                    <a:srgbClr val="9BBB59"/>
                  </a:solidFill>
                  <a:latin typeface="Aharoni"/>
                  <a:ea typeface="Aharoni"/>
                  <a:cs typeface="Aharoni"/>
                </a:rPr>
                <a:t>Ud fra</a:t>
              </a:r>
              <a:endParaRPr lang="da-DK" sz="8000" dirty="0">
                <a:solidFill>
                  <a:srgbClr val="9BBB59"/>
                </a:solidFill>
                <a:latin typeface="Calibri" pitchFamily="34" charset="0"/>
              </a:endParaRPr>
            </a:p>
          </p:txBody>
        </p:sp>
        <p:sp>
          <p:nvSpPr>
            <p:cNvPr id="15364" name="Tekstboks 10"/>
            <p:cNvSpPr txBox="1">
              <a:spLocks noChangeArrowheads="1"/>
            </p:cNvSpPr>
            <p:nvPr/>
          </p:nvSpPr>
          <p:spPr bwMode="auto">
            <a:xfrm>
              <a:off x="772664" y="6139124"/>
              <a:ext cx="9805676" cy="131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8000" dirty="0" smtClean="0">
                  <a:solidFill>
                    <a:srgbClr val="7F7F7F"/>
                  </a:solidFill>
                  <a:latin typeface="Aharoni"/>
                  <a:ea typeface="Aharoni"/>
                  <a:cs typeface="Aharoni"/>
                </a:rPr>
                <a:t>Eventyrmodellen</a:t>
              </a:r>
              <a:endParaRPr lang="da-DK" sz="8000" dirty="0">
                <a:latin typeface="Calibri" pitchFamily="34" charset="0"/>
              </a:endParaRPr>
            </a:p>
          </p:txBody>
        </p:sp>
        <p:sp>
          <p:nvSpPr>
            <p:cNvPr id="15365" name="Tekstboks 11"/>
            <p:cNvSpPr txBox="1">
              <a:spLocks noChangeArrowheads="1"/>
            </p:cNvSpPr>
            <p:nvPr/>
          </p:nvSpPr>
          <p:spPr bwMode="auto">
            <a:xfrm>
              <a:off x="772665" y="7293235"/>
              <a:ext cx="8270894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3200" b="1" dirty="0" smtClean="0">
                  <a:solidFill>
                    <a:srgbClr val="595959"/>
                  </a:solidFill>
                  <a:latin typeface="Calibri" pitchFamily="34" charset="0"/>
                </a:rPr>
                <a:t>Udarbejdet af A.J. </a:t>
              </a:r>
              <a:r>
                <a:rPr lang="da-DK" sz="3200" b="1" dirty="0" err="1" smtClean="0">
                  <a:solidFill>
                    <a:srgbClr val="595959"/>
                  </a:solidFill>
                  <a:latin typeface="Calibri" pitchFamily="34" charset="0"/>
                </a:rPr>
                <a:t>Greimas</a:t>
              </a:r>
              <a:endParaRPr lang="da-DK" sz="3200" b="1" dirty="0" smtClean="0">
                <a:solidFill>
                  <a:srgbClr val="595959"/>
                </a:solidFill>
                <a:latin typeface="Calibri" pitchFamily="34" charset="0"/>
              </a:endParaRPr>
            </a:p>
            <a:p>
              <a:r>
                <a:rPr lang="da-DK" sz="3200" b="1" dirty="0" smtClean="0">
                  <a:solidFill>
                    <a:srgbClr val="595959"/>
                  </a:solidFill>
                  <a:latin typeface="Calibri" pitchFamily="34" charset="0"/>
                </a:rPr>
                <a:t>Historier gør virksomhederne levende</a:t>
              </a:r>
              <a:r>
                <a:rPr lang="da-DK" sz="3200" b="1" dirty="0">
                  <a:solidFill>
                    <a:srgbClr val="595959"/>
                  </a:solidFill>
                  <a:latin typeface="Calibri" pitchFamily="34" charset="0"/>
                </a:rPr>
                <a:t/>
              </a:r>
              <a:br>
                <a:rPr lang="da-DK" sz="3200" b="1" dirty="0">
                  <a:solidFill>
                    <a:srgbClr val="595959"/>
                  </a:solidFill>
                  <a:latin typeface="Calibri" pitchFamily="34" charset="0"/>
                </a:rPr>
              </a:br>
              <a:endParaRPr lang="da-DK" sz="3200" b="1" dirty="0">
                <a:latin typeface="Calibri" pitchFamily="34" charset="0"/>
              </a:endParaRPr>
            </a:p>
          </p:txBody>
        </p:sp>
      </p:grp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2337864" y="2318675"/>
            <a:ext cx="988184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da-DK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Storytelling</a:t>
            </a:r>
            <a:endParaRPr lang="da-DK" sz="88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64182"/>
      </p:ext>
    </p:extLst>
  </p:cSld>
  <p:clrMapOvr>
    <a:masterClrMapping/>
  </p:clrMapOvr>
  <p:transition advClick="0" advTm="2101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bp_1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5011302" y="-1107411"/>
            <a:ext cx="649902" cy="487362"/>
          </a:xfrm>
          <a:prstGeom prst="rect">
            <a:avLst/>
          </a:prstGeom>
        </p:spPr>
      </p:pic>
      <p:grpSp>
        <p:nvGrpSpPr>
          <p:cNvPr id="8" name="Gruppe 7"/>
          <p:cNvGrpSpPr/>
          <p:nvPr/>
        </p:nvGrpSpPr>
        <p:grpSpPr>
          <a:xfrm>
            <a:off x="122599" y="1854458"/>
            <a:ext cx="8011911" cy="3365363"/>
            <a:chOff x="122599" y="2330708"/>
            <a:chExt cx="8011911" cy="3365363"/>
          </a:xfrm>
        </p:grpSpPr>
        <p:sp>
          <p:nvSpPr>
            <p:cNvPr id="10" name="Rectangle 9"/>
            <p:cNvSpPr/>
            <p:nvPr/>
          </p:nvSpPr>
          <p:spPr>
            <a:xfrm>
              <a:off x="2934008" y="2344145"/>
              <a:ext cx="2520000" cy="899997"/>
            </a:xfrm>
            <a:prstGeom prst="rect">
              <a:avLst/>
            </a:prstGeom>
            <a:solidFill>
              <a:srgbClr val="FFC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3200" b="1" dirty="0" smtClean="0">
                  <a:solidFill>
                    <a:schemeClr val="bg1"/>
                  </a:solidFill>
                  <a:latin typeface="Myriad Web Pro"/>
                  <a:cs typeface="Aharoni" pitchFamily="2" charset="-79"/>
                </a:rPr>
                <a:t>Objekt</a:t>
              </a:r>
              <a:endParaRPr lang="da-DK" sz="3200" b="1" dirty="0">
                <a:solidFill>
                  <a:schemeClr val="bg1"/>
                </a:solidFill>
                <a:latin typeface="Myriad Web Pro"/>
                <a:cs typeface="Aharoni" pitchFamily="2" charset="-79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14511" y="2330708"/>
              <a:ext cx="2519999" cy="899997"/>
            </a:xfrm>
            <a:prstGeom prst="rect">
              <a:avLst/>
            </a:prstGeom>
            <a:solidFill>
              <a:srgbClr val="F7931E"/>
            </a:solidFill>
            <a:ln w="19050"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3200" b="1" dirty="0" smtClean="0">
                  <a:solidFill>
                    <a:schemeClr val="bg1"/>
                  </a:solidFill>
                  <a:latin typeface="Myriad Web Pro"/>
                  <a:cs typeface="Aharoni" pitchFamily="2" charset="-79"/>
                </a:rPr>
                <a:t>Modtager</a:t>
              </a:r>
              <a:endParaRPr lang="da-DK" sz="3200" b="1" dirty="0">
                <a:solidFill>
                  <a:schemeClr val="bg1"/>
                </a:solidFill>
                <a:latin typeface="Myriad Web Pro"/>
                <a:cs typeface="Aharoni" pitchFamily="2" charset="-79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34849" y="4796074"/>
              <a:ext cx="2520000" cy="899997"/>
            </a:xfrm>
            <a:prstGeom prst="rect">
              <a:avLst/>
            </a:prstGeom>
            <a:solidFill>
              <a:srgbClr val="96BC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3200" b="1" dirty="0">
                  <a:solidFill>
                    <a:schemeClr val="bg1"/>
                  </a:solidFill>
                  <a:latin typeface="Myriad Web Pro"/>
                  <a:cs typeface="Aharoni" pitchFamily="2" charset="-79"/>
                </a:rPr>
                <a:t>Subjekt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2599" y="4793590"/>
              <a:ext cx="2520000" cy="900000"/>
            </a:xfrm>
            <a:prstGeom prst="rect">
              <a:avLst/>
            </a:prstGeom>
            <a:solidFill>
              <a:srgbClr val="ABBC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3200" b="1" dirty="0" smtClean="0">
                  <a:solidFill>
                    <a:schemeClr val="bg1"/>
                  </a:solidFill>
                  <a:latin typeface="Myriad Web Pro"/>
                  <a:cs typeface="Aharoni" pitchFamily="2" charset="-79"/>
                </a:rPr>
                <a:t>Hjælper</a:t>
              </a:r>
              <a:endParaRPr lang="da-DK" sz="3200" b="1" dirty="0">
                <a:solidFill>
                  <a:schemeClr val="bg1"/>
                </a:solidFill>
                <a:latin typeface="Myriad Web Pro"/>
                <a:cs typeface="Aharoni" pitchFamily="2" charset="-79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9514" y="2365296"/>
              <a:ext cx="2519999" cy="8999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3200" b="1" dirty="0" smtClean="0">
                  <a:solidFill>
                    <a:schemeClr val="bg1"/>
                  </a:solidFill>
                  <a:latin typeface="Myriad Web Pro"/>
                  <a:cs typeface="Aharoni" pitchFamily="2" charset="-79"/>
                </a:rPr>
                <a:t>Giver</a:t>
              </a:r>
              <a:endParaRPr lang="da-DK" sz="3200" b="1" dirty="0">
                <a:solidFill>
                  <a:schemeClr val="bg1"/>
                </a:solidFill>
                <a:latin typeface="Myriad Web Pro"/>
                <a:cs typeface="Aharoni" pitchFamily="2" charset="-79"/>
              </a:endParaRPr>
            </a:p>
          </p:txBody>
        </p:sp>
        <p:sp>
          <p:nvSpPr>
            <p:cNvPr id="45" name="Rectangle 10"/>
            <p:cNvSpPr/>
            <p:nvPr/>
          </p:nvSpPr>
          <p:spPr>
            <a:xfrm>
              <a:off x="5583433" y="4781689"/>
              <a:ext cx="2520000" cy="900000"/>
            </a:xfrm>
            <a:prstGeom prst="rect">
              <a:avLst/>
            </a:prstGeom>
            <a:solidFill>
              <a:srgbClr val="7A85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3200" b="1" dirty="0" smtClean="0">
                  <a:solidFill>
                    <a:schemeClr val="bg1"/>
                  </a:solidFill>
                  <a:latin typeface="Myriad Web Pro"/>
                  <a:cs typeface="Aharoni" pitchFamily="2" charset="-79"/>
                </a:rPr>
                <a:t>Modstander</a:t>
              </a:r>
              <a:endParaRPr lang="da-DK" sz="3200" b="1" dirty="0">
                <a:solidFill>
                  <a:schemeClr val="bg1"/>
                </a:solidFill>
                <a:latin typeface="Myriad Web Pro"/>
                <a:cs typeface="Aharoni" pitchFamily="2" charset="-79"/>
              </a:endParaRPr>
            </a:p>
          </p:txBody>
        </p:sp>
        <p:sp>
          <p:nvSpPr>
            <p:cNvPr id="51" name="Nedadgående pil 50"/>
            <p:cNvSpPr/>
            <p:nvPr/>
          </p:nvSpPr>
          <p:spPr>
            <a:xfrm rot="16200000">
              <a:off x="2702399" y="4925619"/>
              <a:ext cx="563456" cy="644951"/>
            </a:xfrm>
            <a:prstGeom prst="downArrow">
              <a:avLst>
                <a:gd name="adj1" fmla="val 50000"/>
                <a:gd name="adj2" fmla="val 80107"/>
              </a:avLst>
            </a:prstGeom>
            <a:solidFill>
              <a:srgbClr val="7A850B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9" name="Nedadgående pil 48"/>
            <p:cNvSpPr/>
            <p:nvPr/>
          </p:nvSpPr>
          <p:spPr>
            <a:xfrm rot="16200000">
              <a:off x="2769526" y="2489584"/>
              <a:ext cx="563456" cy="665376"/>
            </a:xfrm>
            <a:prstGeom prst="downArrow">
              <a:avLst>
                <a:gd name="adj1" fmla="val 50000"/>
                <a:gd name="adj2" fmla="val 80107"/>
              </a:avLst>
            </a:prstGeom>
            <a:solidFill>
              <a:srgbClr val="F7931E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3" name="Nedadgående pil 52"/>
            <p:cNvSpPr/>
            <p:nvPr/>
          </p:nvSpPr>
          <p:spPr>
            <a:xfrm rot="16200000">
              <a:off x="5377853" y="2515732"/>
              <a:ext cx="563456" cy="571508"/>
            </a:xfrm>
            <a:prstGeom prst="downArrow">
              <a:avLst>
                <a:gd name="adj1" fmla="val 50000"/>
                <a:gd name="adj2" fmla="val 80107"/>
              </a:avLst>
            </a:prstGeom>
            <a:solidFill>
              <a:srgbClr val="F7931E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5" name="Nedadgående pil 54"/>
            <p:cNvSpPr/>
            <p:nvPr/>
          </p:nvSpPr>
          <p:spPr>
            <a:xfrm rot="10800000">
              <a:off x="3885381" y="3407373"/>
              <a:ext cx="563456" cy="1167802"/>
            </a:xfrm>
            <a:prstGeom prst="downArrow">
              <a:avLst>
                <a:gd name="adj1" fmla="val 50000"/>
                <a:gd name="adj2" fmla="val 80107"/>
              </a:avLst>
            </a:prstGeom>
            <a:solidFill>
              <a:srgbClr val="FFC032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rgbClr val="FFC000"/>
                </a:solidFill>
              </a:endParaRPr>
            </a:p>
          </p:txBody>
        </p:sp>
        <p:sp>
          <p:nvSpPr>
            <p:cNvPr id="57" name="Nedadgående pil 56"/>
            <p:cNvSpPr/>
            <p:nvPr/>
          </p:nvSpPr>
          <p:spPr>
            <a:xfrm rot="5400000" flipH="1">
              <a:off x="5007449" y="4944669"/>
              <a:ext cx="563456" cy="644951"/>
            </a:xfrm>
            <a:prstGeom prst="downArrow">
              <a:avLst>
                <a:gd name="adj1" fmla="val 50000"/>
                <a:gd name="adj2" fmla="val 80107"/>
              </a:avLst>
            </a:prstGeom>
            <a:solidFill>
              <a:srgbClr val="7A850B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190507365"/>
      </p:ext>
    </p:extLst>
  </p:cSld>
  <p:clrMapOvr>
    <a:masterClrMapping/>
  </p:clrMapOvr>
  <p:transition advClick="0" advTm="15260"/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5543" y="2350892"/>
            <a:ext cx="16255999" cy="4432285"/>
          </a:xfrm>
          <a:prstGeom prst="rect">
            <a:avLst/>
          </a:prstGeom>
        </p:spPr>
        <p:txBody>
          <a:bodyPr wrap="square" lIns="122222" tIns="61110" rIns="122222" bIns="61110">
            <a:spAutoFit/>
          </a:bodyPr>
          <a:lstStyle/>
          <a:p>
            <a:pPr algn="ctr"/>
            <a:r>
              <a:rPr lang="da-DK" sz="4800" b="1" dirty="0" smtClean="0">
                <a:solidFill>
                  <a:srgbClr val="45210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Mere om </a:t>
            </a:r>
            <a:r>
              <a:rPr lang="da-DK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emnet </a:t>
            </a:r>
            <a:r>
              <a:rPr lang="da-DK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på: </a:t>
            </a:r>
          </a:p>
          <a:p>
            <a:pPr algn="ctr"/>
            <a:endParaRPr lang="da-DK" sz="7200" dirty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  <a:cs typeface="Aharoni" pitchFamily="2" charset="-79"/>
            </a:endParaRPr>
          </a:p>
          <a:p>
            <a:pPr algn="ctr"/>
            <a:endParaRPr lang="da-DK" sz="4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  <a:cs typeface="Aharoni" pitchFamily="2" charset="-79"/>
            </a:endParaRPr>
          </a:p>
          <a:p>
            <a:pPr algn="ctr"/>
            <a:endParaRPr lang="da-DK" sz="4000" b="1" dirty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  <a:cs typeface="Aharoni" pitchFamily="2" charset="-79"/>
            </a:endParaRPr>
          </a:p>
          <a:p>
            <a:pPr algn="ctr"/>
            <a:r>
              <a:rPr lang="da-DK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rPr>
              <a:t>www.</a:t>
            </a:r>
            <a:r>
              <a:rPr lang="da-DK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rPr>
              <a:t>ForklarMigLige</a:t>
            </a:r>
            <a:r>
              <a:rPr lang="da-DK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rPr>
              <a:t>.dk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6" y="3417742"/>
            <a:ext cx="10058400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87010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2bfb13ddea499d8e16a492cb457e085a1b5b11"/>
</p:tagLst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8289</TotalTime>
  <Words>66</Words>
  <Application>Microsoft Office PowerPoint</Application>
  <PresentationFormat>Brugerdefineret</PresentationFormat>
  <Paragraphs>19</Paragraphs>
  <Slides>3</Slides>
  <Notes>2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9" baseType="lpstr">
      <vt:lpstr>Aharoni</vt:lpstr>
      <vt:lpstr>Arial</vt:lpstr>
      <vt:lpstr>Arial Black</vt:lpstr>
      <vt:lpstr>Calibri</vt:lpstr>
      <vt:lpstr>Myriad Web Pro</vt:lpstr>
      <vt:lpstr>Kontortema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MonsterCreative</dc:creator>
  <cp:lastModifiedBy>Kirsten Wissing</cp:lastModifiedBy>
  <cp:revision>219</cp:revision>
  <dcterms:created xsi:type="dcterms:W3CDTF">2012-01-17T11:58:12Z</dcterms:created>
  <dcterms:modified xsi:type="dcterms:W3CDTF">2015-04-21T13:09:51Z</dcterms:modified>
</cp:coreProperties>
</file>